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313" r:id="rId7"/>
    <p:sldId id="261" r:id="rId8"/>
    <p:sldId id="262" r:id="rId9"/>
    <p:sldId id="263" r:id="rId10"/>
    <p:sldId id="264" r:id="rId11"/>
    <p:sldId id="265" r:id="rId12"/>
    <p:sldId id="266" r:id="rId13"/>
    <p:sldId id="320" r:id="rId14"/>
    <p:sldId id="322" r:id="rId15"/>
    <p:sldId id="269" r:id="rId16"/>
    <p:sldId id="270" r:id="rId17"/>
    <p:sldId id="271" r:id="rId18"/>
    <p:sldId id="272" r:id="rId19"/>
    <p:sldId id="273" r:id="rId20"/>
    <p:sldId id="314" r:id="rId21"/>
    <p:sldId id="275" r:id="rId22"/>
    <p:sldId id="276" r:id="rId23"/>
    <p:sldId id="277" r:id="rId24"/>
    <p:sldId id="278" r:id="rId25"/>
    <p:sldId id="279" r:id="rId26"/>
    <p:sldId id="281" r:id="rId27"/>
    <p:sldId id="285" r:id="rId28"/>
    <p:sldId id="283" r:id="rId29"/>
    <p:sldId id="284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315" r:id="rId40"/>
    <p:sldId id="296" r:id="rId41"/>
    <p:sldId id="317" r:id="rId42"/>
    <p:sldId id="318" r:id="rId43"/>
    <p:sldId id="319" r:id="rId44"/>
    <p:sldId id="300" r:id="rId45"/>
    <p:sldId id="301" r:id="rId46"/>
    <p:sldId id="324" r:id="rId47"/>
    <p:sldId id="303" r:id="rId48"/>
    <p:sldId id="304" r:id="rId49"/>
    <p:sldId id="305" r:id="rId50"/>
    <p:sldId id="306" r:id="rId51"/>
    <p:sldId id="307" r:id="rId52"/>
    <p:sldId id="323" r:id="rId53"/>
    <p:sldId id="325" r:id="rId54"/>
    <p:sldId id="327" r:id="rId55"/>
    <p:sldId id="326" r:id="rId56"/>
    <p:sldId id="310" r:id="rId57"/>
    <p:sldId id="311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BDE85-8189-4763-826A-C3A9B022CA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D8815B4-B4C8-4B48-8F67-FF14F8B1642C}">
      <dgm:prSet/>
      <dgm:spPr/>
      <dgm:t>
        <a:bodyPr/>
        <a:lstStyle/>
        <a:p>
          <a:r>
            <a:rPr lang="uk-UA" b="1" i="1"/>
            <a:t>1) Індекс </a:t>
          </a:r>
          <a:r>
            <a:rPr lang="en-US" b="1" i="1"/>
            <a:t>HDI</a:t>
          </a:r>
          <a:r>
            <a:rPr lang="uk-UA" b="1" i="1"/>
            <a:t> всіх штатів США.</a:t>
          </a:r>
          <a:endParaRPr lang="en-US"/>
        </a:p>
      </dgm:t>
    </dgm:pt>
    <dgm:pt modelId="{59C86ABB-F6BB-46A5-A82A-B4525145516F}" type="parTrans" cxnId="{E10FF83A-28C4-4B27-80DE-0A81E5BB42B9}">
      <dgm:prSet/>
      <dgm:spPr/>
      <dgm:t>
        <a:bodyPr/>
        <a:lstStyle/>
        <a:p>
          <a:endParaRPr lang="en-US"/>
        </a:p>
      </dgm:t>
    </dgm:pt>
    <dgm:pt modelId="{657961EF-78EF-4ADA-9904-04660F74A03A}" type="sibTrans" cxnId="{E10FF83A-28C4-4B27-80DE-0A81E5BB42B9}">
      <dgm:prSet/>
      <dgm:spPr/>
      <dgm:t>
        <a:bodyPr/>
        <a:lstStyle/>
        <a:p>
          <a:endParaRPr lang="en-US"/>
        </a:p>
      </dgm:t>
    </dgm:pt>
    <dgm:pt modelId="{FF49192A-88D6-497A-8153-38E348224C12}">
      <dgm:prSet/>
      <dgm:spPr/>
      <dgm:t>
        <a:bodyPr/>
        <a:lstStyle/>
        <a:p>
          <a:r>
            <a:rPr lang="uk-UA" b="1" i="1" dirty="0"/>
            <a:t>2) Оцінка на отримання зброї (А-найважче).</a:t>
          </a:r>
          <a:endParaRPr lang="en-US" dirty="0"/>
        </a:p>
      </dgm:t>
    </dgm:pt>
    <dgm:pt modelId="{33A58229-9C39-4CBB-ADBB-2F58B11A9B85}" type="parTrans" cxnId="{41B3B1E4-81BC-4998-8DFD-8A8949673D44}">
      <dgm:prSet/>
      <dgm:spPr/>
      <dgm:t>
        <a:bodyPr/>
        <a:lstStyle/>
        <a:p>
          <a:endParaRPr lang="en-US"/>
        </a:p>
      </dgm:t>
    </dgm:pt>
    <dgm:pt modelId="{05911C92-7B37-4113-BD34-E6AB9F7972A0}" type="sibTrans" cxnId="{41B3B1E4-81BC-4998-8DFD-8A8949673D44}">
      <dgm:prSet/>
      <dgm:spPr/>
      <dgm:t>
        <a:bodyPr/>
        <a:lstStyle/>
        <a:p>
          <a:endParaRPr lang="en-US"/>
        </a:p>
      </dgm:t>
    </dgm:pt>
    <dgm:pt modelId="{88B69EBC-0B8B-41FC-9CE3-37D422DE34BC}">
      <dgm:prSet/>
      <dgm:spPr/>
      <dgm:t>
        <a:bodyPr/>
        <a:lstStyle/>
        <a:p>
          <a:r>
            <a:rPr lang="uk-UA" b="1" i="1"/>
            <a:t>3) Відсоток темношкірого населення у кожному штаті.</a:t>
          </a:r>
          <a:endParaRPr lang="en-US"/>
        </a:p>
      </dgm:t>
    </dgm:pt>
    <dgm:pt modelId="{FF735E83-4CEF-4833-A6B4-C10D072E9220}" type="parTrans" cxnId="{D13B35D7-F6EA-4519-9240-AA15F5C446AE}">
      <dgm:prSet/>
      <dgm:spPr/>
      <dgm:t>
        <a:bodyPr/>
        <a:lstStyle/>
        <a:p>
          <a:endParaRPr lang="en-US"/>
        </a:p>
      </dgm:t>
    </dgm:pt>
    <dgm:pt modelId="{C90EED61-DB0C-40F2-BC14-86D201BFDC44}" type="sibTrans" cxnId="{D13B35D7-F6EA-4519-9240-AA15F5C446AE}">
      <dgm:prSet/>
      <dgm:spPr/>
      <dgm:t>
        <a:bodyPr/>
        <a:lstStyle/>
        <a:p>
          <a:endParaRPr lang="en-US"/>
        </a:p>
      </dgm:t>
    </dgm:pt>
    <dgm:pt modelId="{F21EF054-99A6-49A4-9B83-1466DE8EEB7E}">
      <dgm:prSet/>
      <dgm:spPr/>
      <dgm:t>
        <a:bodyPr/>
        <a:lstStyle/>
        <a:p>
          <a:r>
            <a:rPr lang="uk-UA" b="1" i="1"/>
            <a:t>4) Кількість поліції на кількість інцидентів на душу населення.</a:t>
          </a:r>
          <a:endParaRPr lang="en-US"/>
        </a:p>
      </dgm:t>
    </dgm:pt>
    <dgm:pt modelId="{6875516F-586D-4EDE-8D68-527F415A9135}" type="parTrans" cxnId="{E183D55D-B09C-41CC-961F-D06BCA99C10A}">
      <dgm:prSet/>
      <dgm:spPr/>
      <dgm:t>
        <a:bodyPr/>
        <a:lstStyle/>
        <a:p>
          <a:endParaRPr lang="en-US"/>
        </a:p>
      </dgm:t>
    </dgm:pt>
    <dgm:pt modelId="{406EEC38-A5AB-4EF4-953E-4AECC1578F78}" type="sibTrans" cxnId="{E183D55D-B09C-41CC-961F-D06BCA99C10A}">
      <dgm:prSet/>
      <dgm:spPr/>
      <dgm:t>
        <a:bodyPr/>
        <a:lstStyle/>
        <a:p>
          <a:endParaRPr lang="en-US"/>
        </a:p>
      </dgm:t>
    </dgm:pt>
    <dgm:pt modelId="{A3A3DE69-650D-460F-A5BF-4D287E1FA76A}">
      <dgm:prSet/>
      <dgm:spPr/>
      <dgm:t>
        <a:bodyPr/>
        <a:lstStyle/>
        <a:p>
          <a:r>
            <a:rPr lang="uk-UA" b="1" i="1"/>
            <a:t>5) Відсоток наркотиків, який споживають.</a:t>
          </a:r>
          <a:endParaRPr lang="en-US"/>
        </a:p>
      </dgm:t>
    </dgm:pt>
    <dgm:pt modelId="{13CB7C85-CBE0-4213-9CA1-C4262175F577}" type="parTrans" cxnId="{D19C4B3C-7A0E-458F-AC1F-F94266E4E899}">
      <dgm:prSet/>
      <dgm:spPr/>
      <dgm:t>
        <a:bodyPr/>
        <a:lstStyle/>
        <a:p>
          <a:endParaRPr lang="en-US"/>
        </a:p>
      </dgm:t>
    </dgm:pt>
    <dgm:pt modelId="{5C343595-A62B-4EBD-9C7A-5287875A0348}" type="sibTrans" cxnId="{D19C4B3C-7A0E-458F-AC1F-F94266E4E899}">
      <dgm:prSet/>
      <dgm:spPr/>
      <dgm:t>
        <a:bodyPr/>
        <a:lstStyle/>
        <a:p>
          <a:endParaRPr lang="en-US"/>
        </a:p>
      </dgm:t>
    </dgm:pt>
    <dgm:pt modelId="{D11B1942-6F80-4BBD-9A7C-8923E99E1075}">
      <dgm:prSet/>
      <dgm:spPr/>
      <dgm:t>
        <a:bodyPr/>
        <a:lstStyle/>
        <a:p>
          <a:r>
            <a:rPr lang="uk-UA" b="1" i="1"/>
            <a:t>6) Відсоток споживання алкоголю.</a:t>
          </a:r>
          <a:endParaRPr lang="en-US"/>
        </a:p>
      </dgm:t>
    </dgm:pt>
    <dgm:pt modelId="{BE88389F-A3C5-4D45-A02D-06A1C21DE402}" type="parTrans" cxnId="{11578D7C-57BF-4E07-8164-E19DAEF3F069}">
      <dgm:prSet/>
      <dgm:spPr/>
      <dgm:t>
        <a:bodyPr/>
        <a:lstStyle/>
        <a:p>
          <a:endParaRPr lang="en-US"/>
        </a:p>
      </dgm:t>
    </dgm:pt>
    <dgm:pt modelId="{83177DB5-8821-4FB0-9586-FA050BE42711}" type="sibTrans" cxnId="{11578D7C-57BF-4E07-8164-E19DAEF3F069}">
      <dgm:prSet/>
      <dgm:spPr/>
      <dgm:t>
        <a:bodyPr/>
        <a:lstStyle/>
        <a:p>
          <a:endParaRPr lang="en-US"/>
        </a:p>
      </dgm:t>
    </dgm:pt>
    <dgm:pt modelId="{EE133AE8-146A-4974-8BF6-E611C1F86ED6}">
      <dgm:prSet/>
      <dgm:spPr/>
      <dgm:t>
        <a:bodyPr/>
        <a:lstStyle/>
        <a:p>
          <a:r>
            <a:rPr lang="uk-UA" b="1" i="1"/>
            <a:t>7) Індекс зарплати </a:t>
          </a:r>
          <a:r>
            <a:rPr lang="en-US" b="1" i="1"/>
            <a:t>income</a:t>
          </a:r>
          <a:r>
            <a:rPr lang="uk-UA" b="1" i="1"/>
            <a:t>.</a:t>
          </a:r>
          <a:endParaRPr lang="en-US"/>
        </a:p>
      </dgm:t>
    </dgm:pt>
    <dgm:pt modelId="{5BFF791C-50D4-400D-9EBD-E736E9B6A246}" type="parTrans" cxnId="{4D9A9623-527E-4464-82BB-86183D85FF5A}">
      <dgm:prSet/>
      <dgm:spPr/>
      <dgm:t>
        <a:bodyPr/>
        <a:lstStyle/>
        <a:p>
          <a:endParaRPr lang="en-US"/>
        </a:p>
      </dgm:t>
    </dgm:pt>
    <dgm:pt modelId="{A0FF0BD8-5A6C-4C9E-9E41-0613CE844269}" type="sibTrans" cxnId="{4D9A9623-527E-4464-82BB-86183D85FF5A}">
      <dgm:prSet/>
      <dgm:spPr/>
      <dgm:t>
        <a:bodyPr/>
        <a:lstStyle/>
        <a:p>
          <a:endParaRPr lang="en-US"/>
        </a:p>
      </dgm:t>
    </dgm:pt>
    <dgm:pt modelId="{F63BC955-325A-4BAF-8AA0-F74E56F155DC}">
      <dgm:prSet/>
      <dgm:spPr/>
      <dgm:t>
        <a:bodyPr/>
        <a:lstStyle/>
        <a:p>
          <a:r>
            <a:rPr lang="uk-UA" b="1" i="1"/>
            <a:t>8) Кількість заарештованих у штатах.</a:t>
          </a:r>
          <a:endParaRPr lang="en-US"/>
        </a:p>
      </dgm:t>
    </dgm:pt>
    <dgm:pt modelId="{F025D40C-B8F5-48A4-8107-D2E33A5C8075}" type="parTrans" cxnId="{C4CBBC30-FC06-48CD-ADD0-754774189C5B}">
      <dgm:prSet/>
      <dgm:spPr/>
      <dgm:t>
        <a:bodyPr/>
        <a:lstStyle/>
        <a:p>
          <a:endParaRPr lang="en-US"/>
        </a:p>
      </dgm:t>
    </dgm:pt>
    <dgm:pt modelId="{4A342905-8010-4C46-BB0E-EF1955597095}" type="sibTrans" cxnId="{C4CBBC30-FC06-48CD-ADD0-754774189C5B}">
      <dgm:prSet/>
      <dgm:spPr/>
      <dgm:t>
        <a:bodyPr/>
        <a:lstStyle/>
        <a:p>
          <a:endParaRPr lang="en-US"/>
        </a:p>
      </dgm:t>
    </dgm:pt>
    <dgm:pt modelId="{4219981E-A221-4BD3-BE1B-4FF339FB2867}" type="pres">
      <dgm:prSet presAssocID="{336BDE85-8189-4763-826A-C3A9B022CA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4562273-5BAC-480D-8BDF-D4655375234C}" type="pres">
      <dgm:prSet presAssocID="{CD8815B4-B4C8-4B48-8F67-FF14F8B1642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E127268-9754-453F-BA6D-6F95FD95B7FC}" type="pres">
      <dgm:prSet presAssocID="{657961EF-78EF-4ADA-9904-04660F74A03A}" presName="sibTrans" presStyleCnt="0"/>
      <dgm:spPr/>
    </dgm:pt>
    <dgm:pt modelId="{10C6059F-2930-4606-A285-13D2076B441C}" type="pres">
      <dgm:prSet presAssocID="{FF49192A-88D6-497A-8153-38E348224C12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FC0D37-8B4F-4144-9470-C45F7B7402B8}" type="pres">
      <dgm:prSet presAssocID="{05911C92-7B37-4113-BD34-E6AB9F7972A0}" presName="sibTrans" presStyleCnt="0"/>
      <dgm:spPr/>
    </dgm:pt>
    <dgm:pt modelId="{4BD68648-D302-40E4-BAA4-FA40998EE52A}" type="pres">
      <dgm:prSet presAssocID="{88B69EBC-0B8B-41FC-9CE3-37D422DE34BC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B65F121-ABF9-49E2-90CA-B8A9CAF7DAA3}" type="pres">
      <dgm:prSet presAssocID="{C90EED61-DB0C-40F2-BC14-86D201BFDC44}" presName="sibTrans" presStyleCnt="0"/>
      <dgm:spPr/>
    </dgm:pt>
    <dgm:pt modelId="{FFD00C1F-869D-4FD3-A407-B1F638C93239}" type="pres">
      <dgm:prSet presAssocID="{F21EF054-99A6-49A4-9B83-1466DE8EEB7E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77FB5E-565B-47F1-A4D0-03EC3F34123B}" type="pres">
      <dgm:prSet presAssocID="{406EEC38-A5AB-4EF4-953E-4AECC1578F78}" presName="sibTrans" presStyleCnt="0"/>
      <dgm:spPr/>
    </dgm:pt>
    <dgm:pt modelId="{B5A8DDB0-0B6D-4007-A2B4-E9256B16DBD7}" type="pres">
      <dgm:prSet presAssocID="{A3A3DE69-650D-460F-A5BF-4D287E1FA76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150045-840E-48C7-B3FF-7DE09C2946FD}" type="pres">
      <dgm:prSet presAssocID="{5C343595-A62B-4EBD-9C7A-5287875A0348}" presName="sibTrans" presStyleCnt="0"/>
      <dgm:spPr/>
    </dgm:pt>
    <dgm:pt modelId="{2B2F5827-824F-4538-B08F-55BE245CA816}" type="pres">
      <dgm:prSet presAssocID="{D11B1942-6F80-4BBD-9A7C-8923E99E107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CF9673-8D15-4F50-8EE0-425F5C9B4C03}" type="pres">
      <dgm:prSet presAssocID="{83177DB5-8821-4FB0-9586-FA050BE42711}" presName="sibTrans" presStyleCnt="0"/>
      <dgm:spPr/>
    </dgm:pt>
    <dgm:pt modelId="{9EE56F51-43EF-44E9-8B0F-1D770C5278F7}" type="pres">
      <dgm:prSet presAssocID="{EE133AE8-146A-4974-8BF6-E611C1F86ED6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946AE47-7D6B-40F3-95BD-4B144F066839}" type="pres">
      <dgm:prSet presAssocID="{A0FF0BD8-5A6C-4C9E-9E41-0613CE844269}" presName="sibTrans" presStyleCnt="0"/>
      <dgm:spPr/>
    </dgm:pt>
    <dgm:pt modelId="{AB31FDB9-A53B-4552-8992-79A9486E8CDF}" type="pres">
      <dgm:prSet presAssocID="{F63BC955-325A-4BAF-8AA0-F74E56F155DC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9AED255-D5B4-4E25-9410-ADB5C3772B88}" type="presOf" srcId="{FF49192A-88D6-497A-8153-38E348224C12}" destId="{10C6059F-2930-4606-A285-13D2076B441C}" srcOrd="0" destOrd="0" presId="urn:microsoft.com/office/officeart/2005/8/layout/default"/>
    <dgm:cxn modelId="{EADF9256-68A7-45D1-B979-6D6488466397}" type="presOf" srcId="{EE133AE8-146A-4974-8BF6-E611C1F86ED6}" destId="{9EE56F51-43EF-44E9-8B0F-1D770C5278F7}" srcOrd="0" destOrd="0" presId="urn:microsoft.com/office/officeart/2005/8/layout/default"/>
    <dgm:cxn modelId="{D19C4B3C-7A0E-458F-AC1F-F94266E4E899}" srcId="{336BDE85-8189-4763-826A-C3A9B022CAFE}" destId="{A3A3DE69-650D-460F-A5BF-4D287E1FA76A}" srcOrd="4" destOrd="0" parTransId="{13CB7C85-CBE0-4213-9CA1-C4262175F577}" sibTransId="{5C343595-A62B-4EBD-9C7A-5287875A0348}"/>
    <dgm:cxn modelId="{E10FF83A-28C4-4B27-80DE-0A81E5BB42B9}" srcId="{336BDE85-8189-4763-826A-C3A9B022CAFE}" destId="{CD8815B4-B4C8-4B48-8F67-FF14F8B1642C}" srcOrd="0" destOrd="0" parTransId="{59C86ABB-F6BB-46A5-A82A-B4525145516F}" sibTransId="{657961EF-78EF-4ADA-9904-04660F74A03A}"/>
    <dgm:cxn modelId="{B9091AB5-82EE-4C8C-9983-847EACFF3761}" type="presOf" srcId="{D11B1942-6F80-4BBD-9A7C-8923E99E1075}" destId="{2B2F5827-824F-4538-B08F-55BE245CA816}" srcOrd="0" destOrd="0" presId="urn:microsoft.com/office/officeart/2005/8/layout/default"/>
    <dgm:cxn modelId="{51F26B22-48CD-4B82-9FB0-DB52525D6E6A}" type="presOf" srcId="{CD8815B4-B4C8-4B48-8F67-FF14F8B1642C}" destId="{44562273-5BAC-480D-8BDF-D4655375234C}" srcOrd="0" destOrd="0" presId="urn:microsoft.com/office/officeart/2005/8/layout/default"/>
    <dgm:cxn modelId="{C4CBBC30-FC06-48CD-ADD0-754774189C5B}" srcId="{336BDE85-8189-4763-826A-C3A9B022CAFE}" destId="{F63BC955-325A-4BAF-8AA0-F74E56F155DC}" srcOrd="7" destOrd="0" parTransId="{F025D40C-B8F5-48A4-8107-D2E33A5C8075}" sibTransId="{4A342905-8010-4C46-BB0E-EF1955597095}"/>
    <dgm:cxn modelId="{4D9A9623-527E-4464-82BB-86183D85FF5A}" srcId="{336BDE85-8189-4763-826A-C3A9B022CAFE}" destId="{EE133AE8-146A-4974-8BF6-E611C1F86ED6}" srcOrd="6" destOrd="0" parTransId="{5BFF791C-50D4-400D-9EBD-E736E9B6A246}" sibTransId="{A0FF0BD8-5A6C-4C9E-9E41-0613CE844269}"/>
    <dgm:cxn modelId="{D13B35D7-F6EA-4519-9240-AA15F5C446AE}" srcId="{336BDE85-8189-4763-826A-C3A9B022CAFE}" destId="{88B69EBC-0B8B-41FC-9CE3-37D422DE34BC}" srcOrd="2" destOrd="0" parTransId="{FF735E83-4CEF-4833-A6B4-C10D072E9220}" sibTransId="{C90EED61-DB0C-40F2-BC14-86D201BFDC44}"/>
    <dgm:cxn modelId="{11578D7C-57BF-4E07-8164-E19DAEF3F069}" srcId="{336BDE85-8189-4763-826A-C3A9B022CAFE}" destId="{D11B1942-6F80-4BBD-9A7C-8923E99E1075}" srcOrd="5" destOrd="0" parTransId="{BE88389F-A3C5-4D45-A02D-06A1C21DE402}" sibTransId="{83177DB5-8821-4FB0-9586-FA050BE42711}"/>
    <dgm:cxn modelId="{E2779095-6CE8-4117-B0BB-21DF50A6B6BC}" type="presOf" srcId="{F63BC955-325A-4BAF-8AA0-F74E56F155DC}" destId="{AB31FDB9-A53B-4552-8992-79A9486E8CDF}" srcOrd="0" destOrd="0" presId="urn:microsoft.com/office/officeart/2005/8/layout/default"/>
    <dgm:cxn modelId="{41B3B1E4-81BC-4998-8DFD-8A8949673D44}" srcId="{336BDE85-8189-4763-826A-C3A9B022CAFE}" destId="{FF49192A-88D6-497A-8153-38E348224C12}" srcOrd="1" destOrd="0" parTransId="{33A58229-9C39-4CBB-ADBB-2F58B11A9B85}" sibTransId="{05911C92-7B37-4113-BD34-E6AB9F7972A0}"/>
    <dgm:cxn modelId="{F07FDBD4-C6C8-44B3-BBC3-473F7CC2A2AB}" type="presOf" srcId="{A3A3DE69-650D-460F-A5BF-4D287E1FA76A}" destId="{B5A8DDB0-0B6D-4007-A2B4-E9256B16DBD7}" srcOrd="0" destOrd="0" presId="urn:microsoft.com/office/officeart/2005/8/layout/default"/>
    <dgm:cxn modelId="{9D9FBFFA-2A82-4114-A8E9-8F31548E5307}" type="presOf" srcId="{F21EF054-99A6-49A4-9B83-1466DE8EEB7E}" destId="{FFD00C1F-869D-4FD3-A407-B1F638C93239}" srcOrd="0" destOrd="0" presId="urn:microsoft.com/office/officeart/2005/8/layout/default"/>
    <dgm:cxn modelId="{A500DBF0-0B05-4A10-A419-168763FC1764}" type="presOf" srcId="{336BDE85-8189-4763-826A-C3A9B022CAFE}" destId="{4219981E-A221-4BD3-BE1B-4FF339FB2867}" srcOrd="0" destOrd="0" presId="urn:microsoft.com/office/officeart/2005/8/layout/default"/>
    <dgm:cxn modelId="{75DEA84D-AB09-4769-8650-8827755D01CD}" type="presOf" srcId="{88B69EBC-0B8B-41FC-9CE3-37D422DE34BC}" destId="{4BD68648-D302-40E4-BAA4-FA40998EE52A}" srcOrd="0" destOrd="0" presId="urn:microsoft.com/office/officeart/2005/8/layout/default"/>
    <dgm:cxn modelId="{E183D55D-B09C-41CC-961F-D06BCA99C10A}" srcId="{336BDE85-8189-4763-826A-C3A9B022CAFE}" destId="{F21EF054-99A6-49A4-9B83-1466DE8EEB7E}" srcOrd="3" destOrd="0" parTransId="{6875516F-586D-4EDE-8D68-527F415A9135}" sibTransId="{406EEC38-A5AB-4EF4-953E-4AECC1578F78}"/>
    <dgm:cxn modelId="{B2CD4BAA-70BD-427A-9BFE-8A52C7D38BAA}" type="presParOf" srcId="{4219981E-A221-4BD3-BE1B-4FF339FB2867}" destId="{44562273-5BAC-480D-8BDF-D4655375234C}" srcOrd="0" destOrd="0" presId="urn:microsoft.com/office/officeart/2005/8/layout/default"/>
    <dgm:cxn modelId="{91B8413C-D462-4C84-BCE2-C24DA20BA651}" type="presParOf" srcId="{4219981E-A221-4BD3-BE1B-4FF339FB2867}" destId="{2E127268-9754-453F-BA6D-6F95FD95B7FC}" srcOrd="1" destOrd="0" presId="urn:microsoft.com/office/officeart/2005/8/layout/default"/>
    <dgm:cxn modelId="{5EEF04C8-67EE-4ED9-9A3B-2E207E45ECED}" type="presParOf" srcId="{4219981E-A221-4BD3-BE1B-4FF339FB2867}" destId="{10C6059F-2930-4606-A285-13D2076B441C}" srcOrd="2" destOrd="0" presId="urn:microsoft.com/office/officeart/2005/8/layout/default"/>
    <dgm:cxn modelId="{D9D1BEE2-D585-4C9A-8EB9-3382E9B139A2}" type="presParOf" srcId="{4219981E-A221-4BD3-BE1B-4FF339FB2867}" destId="{F1FC0D37-8B4F-4144-9470-C45F7B7402B8}" srcOrd="3" destOrd="0" presId="urn:microsoft.com/office/officeart/2005/8/layout/default"/>
    <dgm:cxn modelId="{DB42F8A9-8557-4DFD-A8A5-7673AAB9179C}" type="presParOf" srcId="{4219981E-A221-4BD3-BE1B-4FF339FB2867}" destId="{4BD68648-D302-40E4-BAA4-FA40998EE52A}" srcOrd="4" destOrd="0" presId="urn:microsoft.com/office/officeart/2005/8/layout/default"/>
    <dgm:cxn modelId="{176D6EDB-5E26-44DD-A601-51524C97A7CF}" type="presParOf" srcId="{4219981E-A221-4BD3-BE1B-4FF339FB2867}" destId="{0B65F121-ABF9-49E2-90CA-B8A9CAF7DAA3}" srcOrd="5" destOrd="0" presId="urn:microsoft.com/office/officeart/2005/8/layout/default"/>
    <dgm:cxn modelId="{B10223B4-085C-4A52-B318-FD655D3BDCE9}" type="presParOf" srcId="{4219981E-A221-4BD3-BE1B-4FF339FB2867}" destId="{FFD00C1F-869D-4FD3-A407-B1F638C93239}" srcOrd="6" destOrd="0" presId="urn:microsoft.com/office/officeart/2005/8/layout/default"/>
    <dgm:cxn modelId="{9320A5D8-AA7B-483B-B3AE-5913795F3F98}" type="presParOf" srcId="{4219981E-A221-4BD3-BE1B-4FF339FB2867}" destId="{F477FB5E-565B-47F1-A4D0-03EC3F34123B}" srcOrd="7" destOrd="0" presId="urn:microsoft.com/office/officeart/2005/8/layout/default"/>
    <dgm:cxn modelId="{9A76D4DB-C7D9-4347-A8BD-EBADF44C102A}" type="presParOf" srcId="{4219981E-A221-4BD3-BE1B-4FF339FB2867}" destId="{B5A8DDB0-0B6D-4007-A2B4-E9256B16DBD7}" srcOrd="8" destOrd="0" presId="urn:microsoft.com/office/officeart/2005/8/layout/default"/>
    <dgm:cxn modelId="{A4C1CC86-9848-4034-AF6C-B6A4AB90D159}" type="presParOf" srcId="{4219981E-A221-4BD3-BE1B-4FF339FB2867}" destId="{D5150045-840E-48C7-B3FF-7DE09C2946FD}" srcOrd="9" destOrd="0" presId="urn:microsoft.com/office/officeart/2005/8/layout/default"/>
    <dgm:cxn modelId="{CCF2F383-4F37-44BE-8B22-D03C5B8BFE55}" type="presParOf" srcId="{4219981E-A221-4BD3-BE1B-4FF339FB2867}" destId="{2B2F5827-824F-4538-B08F-55BE245CA816}" srcOrd="10" destOrd="0" presId="urn:microsoft.com/office/officeart/2005/8/layout/default"/>
    <dgm:cxn modelId="{DE9ABA7C-1A5D-4DF6-9257-0635E5080ADF}" type="presParOf" srcId="{4219981E-A221-4BD3-BE1B-4FF339FB2867}" destId="{A6CF9673-8D15-4F50-8EE0-425F5C9B4C03}" srcOrd="11" destOrd="0" presId="urn:microsoft.com/office/officeart/2005/8/layout/default"/>
    <dgm:cxn modelId="{5C6C9E5A-1CCC-4EE8-B66E-15A6AA70804F}" type="presParOf" srcId="{4219981E-A221-4BD3-BE1B-4FF339FB2867}" destId="{9EE56F51-43EF-44E9-8B0F-1D770C5278F7}" srcOrd="12" destOrd="0" presId="urn:microsoft.com/office/officeart/2005/8/layout/default"/>
    <dgm:cxn modelId="{AD8617B4-BC27-433C-B46D-4AB56F952B05}" type="presParOf" srcId="{4219981E-A221-4BD3-BE1B-4FF339FB2867}" destId="{8946AE47-7D6B-40F3-95BD-4B144F066839}" srcOrd="13" destOrd="0" presId="urn:microsoft.com/office/officeart/2005/8/layout/default"/>
    <dgm:cxn modelId="{586D2B87-91BC-4E4C-9AFA-B62C161AEB20}" type="presParOf" srcId="{4219981E-A221-4BD3-BE1B-4FF339FB2867}" destId="{AB31FDB9-A53B-4552-8992-79A9486E8CD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62273-5BAC-480D-8BDF-D4655375234C}">
      <dsp:nvSpPr>
        <dsp:cNvPr id="0" name=""/>
        <dsp:cNvSpPr/>
      </dsp:nvSpPr>
      <dsp:spPr>
        <a:xfrm>
          <a:off x="0" y="283244"/>
          <a:ext cx="1994766" cy="11968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i="1" kern="1200"/>
            <a:t>1) Індекс </a:t>
          </a:r>
          <a:r>
            <a:rPr lang="en-US" sz="1800" b="1" i="1" kern="1200"/>
            <a:t>HDI</a:t>
          </a:r>
          <a:r>
            <a:rPr lang="uk-UA" sz="1800" b="1" i="1" kern="1200"/>
            <a:t> всіх штатів США.</a:t>
          </a:r>
          <a:endParaRPr lang="en-US" sz="1800" kern="1200"/>
        </a:p>
      </dsp:txBody>
      <dsp:txXfrm>
        <a:off x="0" y="283244"/>
        <a:ext cx="1994766" cy="1196860"/>
      </dsp:txXfrm>
    </dsp:sp>
    <dsp:sp modelId="{10C6059F-2930-4606-A285-13D2076B441C}">
      <dsp:nvSpPr>
        <dsp:cNvPr id="0" name=""/>
        <dsp:cNvSpPr/>
      </dsp:nvSpPr>
      <dsp:spPr>
        <a:xfrm>
          <a:off x="2194243" y="283244"/>
          <a:ext cx="1994766" cy="11968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i="1" kern="1200" dirty="0"/>
            <a:t>2) Оцінка на отримання зброї (А-найважче).</a:t>
          </a:r>
          <a:endParaRPr lang="en-US" sz="1800" kern="1200" dirty="0"/>
        </a:p>
      </dsp:txBody>
      <dsp:txXfrm>
        <a:off x="2194243" y="283244"/>
        <a:ext cx="1994766" cy="1196860"/>
      </dsp:txXfrm>
    </dsp:sp>
    <dsp:sp modelId="{4BD68648-D302-40E4-BAA4-FA40998EE52A}">
      <dsp:nvSpPr>
        <dsp:cNvPr id="0" name=""/>
        <dsp:cNvSpPr/>
      </dsp:nvSpPr>
      <dsp:spPr>
        <a:xfrm>
          <a:off x="4388487" y="283244"/>
          <a:ext cx="1994766" cy="11968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i="1" kern="1200"/>
            <a:t>3) Відсоток темношкірого населення у кожному штаті.</a:t>
          </a:r>
          <a:endParaRPr lang="en-US" sz="1800" kern="1200"/>
        </a:p>
      </dsp:txBody>
      <dsp:txXfrm>
        <a:off x="4388487" y="283244"/>
        <a:ext cx="1994766" cy="1196860"/>
      </dsp:txXfrm>
    </dsp:sp>
    <dsp:sp modelId="{FFD00C1F-869D-4FD3-A407-B1F638C93239}">
      <dsp:nvSpPr>
        <dsp:cNvPr id="0" name=""/>
        <dsp:cNvSpPr/>
      </dsp:nvSpPr>
      <dsp:spPr>
        <a:xfrm>
          <a:off x="0" y="1679581"/>
          <a:ext cx="1994766" cy="11968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i="1" kern="1200"/>
            <a:t>4) Кількість поліції на кількість інцидентів на душу населення.</a:t>
          </a:r>
          <a:endParaRPr lang="en-US" sz="1800" kern="1200"/>
        </a:p>
      </dsp:txBody>
      <dsp:txXfrm>
        <a:off x="0" y="1679581"/>
        <a:ext cx="1994766" cy="1196860"/>
      </dsp:txXfrm>
    </dsp:sp>
    <dsp:sp modelId="{B5A8DDB0-0B6D-4007-A2B4-E9256B16DBD7}">
      <dsp:nvSpPr>
        <dsp:cNvPr id="0" name=""/>
        <dsp:cNvSpPr/>
      </dsp:nvSpPr>
      <dsp:spPr>
        <a:xfrm>
          <a:off x="2194243" y="1679581"/>
          <a:ext cx="1994766" cy="11968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i="1" kern="1200"/>
            <a:t>5) Відсоток наркотиків, який споживають.</a:t>
          </a:r>
          <a:endParaRPr lang="en-US" sz="1800" kern="1200"/>
        </a:p>
      </dsp:txBody>
      <dsp:txXfrm>
        <a:off x="2194243" y="1679581"/>
        <a:ext cx="1994766" cy="1196860"/>
      </dsp:txXfrm>
    </dsp:sp>
    <dsp:sp modelId="{2B2F5827-824F-4538-B08F-55BE245CA816}">
      <dsp:nvSpPr>
        <dsp:cNvPr id="0" name=""/>
        <dsp:cNvSpPr/>
      </dsp:nvSpPr>
      <dsp:spPr>
        <a:xfrm>
          <a:off x="4388487" y="1679581"/>
          <a:ext cx="1994766" cy="11968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i="1" kern="1200"/>
            <a:t>6) Відсоток споживання алкоголю.</a:t>
          </a:r>
          <a:endParaRPr lang="en-US" sz="1800" kern="1200"/>
        </a:p>
      </dsp:txBody>
      <dsp:txXfrm>
        <a:off x="4388487" y="1679581"/>
        <a:ext cx="1994766" cy="1196860"/>
      </dsp:txXfrm>
    </dsp:sp>
    <dsp:sp modelId="{9EE56F51-43EF-44E9-8B0F-1D770C5278F7}">
      <dsp:nvSpPr>
        <dsp:cNvPr id="0" name=""/>
        <dsp:cNvSpPr/>
      </dsp:nvSpPr>
      <dsp:spPr>
        <a:xfrm>
          <a:off x="1097121" y="3075918"/>
          <a:ext cx="1994766" cy="11968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i="1" kern="1200"/>
            <a:t>7) Індекс зарплати </a:t>
          </a:r>
          <a:r>
            <a:rPr lang="en-US" sz="1800" b="1" i="1" kern="1200"/>
            <a:t>income</a:t>
          </a:r>
          <a:r>
            <a:rPr lang="uk-UA" sz="1800" b="1" i="1" kern="1200"/>
            <a:t>.</a:t>
          </a:r>
          <a:endParaRPr lang="en-US" sz="1800" kern="1200"/>
        </a:p>
      </dsp:txBody>
      <dsp:txXfrm>
        <a:off x="1097121" y="3075918"/>
        <a:ext cx="1994766" cy="1196860"/>
      </dsp:txXfrm>
    </dsp:sp>
    <dsp:sp modelId="{AB31FDB9-A53B-4552-8992-79A9486E8CDF}">
      <dsp:nvSpPr>
        <dsp:cNvPr id="0" name=""/>
        <dsp:cNvSpPr/>
      </dsp:nvSpPr>
      <dsp:spPr>
        <a:xfrm>
          <a:off x="3291365" y="3075918"/>
          <a:ext cx="1994766" cy="11968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i="1" kern="1200"/>
            <a:t>8) Кількість заарештованих у штатах.</a:t>
          </a:r>
          <a:endParaRPr lang="en-US" sz="1800" kern="1200"/>
        </a:p>
      </dsp:txBody>
      <dsp:txXfrm>
        <a:off x="3291365" y="3075918"/>
        <a:ext cx="1994766" cy="1196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1:49:41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24575,'903'0'-1365,"-880"0"-5461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1:49:4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24575,'9'0'0,"-1"-1"0,0-1 0,1 0 0,-1 0 0,10-4 0,31-6 0,-15 8 0,81-12 0,-71 9 0,0 2 0,1 3 0,75 4 0,-28 0 0,726-2-1365,-794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5:05:10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24575,'57'0'0,"-1"2"0,78 13 0,96 41 0,-203-50 0,36 4 0,10 1 0,-29-4 0,0-2 0,0-3 0,77-4 0,-29 0 0,345 2 0,-420-1 0,0-1 0,0 0 0,0-2 0,0 0 0,-1-1 0,19-7 0,4-2 0,-19 9 0,1 2 0,0-1 0,0 2 0,0 1 0,0 1 0,26 3 0,-25-2 0,1 0 0,-1-1 0,0-1 0,0-2 0,28-5 0,71-17 0,-68 16 0,-5 3-47,1 1 0,87 5-1,-68 1-1175,-45-1-5603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15:05:1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24575,'0'4'0,"1"-1"0,-1 1 0,1-1 0,0 1 0,0-1 0,1 0 0,-1 1 0,0-1 0,1 0 0,0 0 0,0 0 0,0 0 0,0-1 0,0 1 0,1 0 0,5 4 0,6 5 0,1-1 0,18 11 0,1 0 0,-1 4 0,-1-1 0,59 36 0,-84-56 0,0-1 0,0 2 0,-1-1 0,1 1 0,7 10 0,-9-11 0,0 1 0,0-1 0,0 0 0,1-1 0,0 1 0,0-1 0,0 0 0,7 3 0,115 56 0,-107-52 0,32 21 0,10 6 0,-6-12-1365,-42-17-5461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1563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153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550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72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14198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205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824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150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948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027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659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E840E74-9C9B-4680-BC38-6E25FA10AFD4}" type="datetimeFigureOut">
              <a:rPr lang="uk-UA" smtClean="0"/>
              <a:t>12.06.2023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749A4AA-B2C2-478D-B612-1ABF0850DCD4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655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a.org/downloads/publications/people-in-prison-2017.pdf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A9hTKNKyxRqC62QM7EN6FBaGJT7aV8tI" TargetMode="External"/><Relationship Id="rId5" Type="http://schemas.openxmlformats.org/officeDocument/2006/relationships/hyperlink" Target="https://globaldatalab.org/shdi/table/shdi/USA/?levels=1+4&amp;years=2017&amp;interpolation=0&amp;extrapolation=0" TargetMode="External"/><Relationship Id="rId4" Type="http://schemas.openxmlformats.org/officeDocument/2006/relationships/hyperlink" Target="https://www.slate.com/blogs/the_slatest/2015/10/07/gun_control_laws_by_state_oregon_new_york_texas_california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D95E1-0CFE-86CC-9688-1428EEDA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6" r="8011" b="-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81811B-C7F4-CD96-62B4-530324AEE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369" y="1727353"/>
            <a:ext cx="5607908" cy="2185886"/>
          </a:xfrm>
        </p:spPr>
        <p:txBody>
          <a:bodyPr>
            <a:normAutofit fontScale="90000"/>
          </a:bodyPr>
          <a:lstStyle/>
          <a:p>
            <a:pPr algn="l"/>
            <a:r>
              <a:rPr lang="uk-UA" sz="5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Регресійний аналіз</a:t>
            </a:r>
            <a:br>
              <a:rPr lang="uk-UA" sz="5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uk-UA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F924E4-0612-8C12-0304-73216760D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369" y="4390711"/>
            <a:ext cx="5197063" cy="1833865"/>
          </a:xfrm>
        </p:spPr>
        <p:txBody>
          <a:bodyPr>
            <a:normAutofit/>
          </a:bodyPr>
          <a:lstStyle/>
          <a:p>
            <a:pPr lvl="0" algn="l"/>
            <a:r>
              <a:rPr lang="uk-UA" sz="3100" dirty="0" smtClean="0">
                <a:latin typeface="+mj-lt"/>
              </a:rPr>
              <a:t>Ковальчук Аліна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1078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B880A0-48BE-5E8C-3108-DBF9C4663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7432" y="706066"/>
            <a:ext cx="2327215" cy="4770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Отримуємо виражену залежність, а саме чоловіків більше впливають на злочинність хоча в цей момент жінки також, але не так виражено. Візуально ми побачили тепер перейдемо до матриці і обчислень коефіцієнтів матриці: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DAA90F-E8F5-1456-89E8-32137EA8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20" y="229855"/>
            <a:ext cx="7614086" cy="639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6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4FA50F7-5749-1E5F-96D0-55C6E4D2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76" y="186303"/>
            <a:ext cx="7396993" cy="6305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6C568-AB7E-F197-F77F-EC8DD9381336}"/>
              </a:ext>
            </a:extLst>
          </p:cNvPr>
          <p:cNvSpPr txBox="1"/>
          <p:nvPr/>
        </p:nvSpPr>
        <p:spPr>
          <a:xfrm>
            <a:off x="1743915" y="1793518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Викинемо деякі колонки такі як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male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</a:t>
            </a:r>
            <a:r>
              <a:rPr lang="uk-UA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idwest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BCB2964-BB92-8346-84C5-C35CBE6F0C0E}"/>
              </a:ext>
            </a:extLst>
          </p:cNvPr>
          <p:cNvSpPr/>
          <p:nvPr/>
        </p:nvSpPr>
        <p:spPr>
          <a:xfrm>
            <a:off x="1210487" y="1466973"/>
            <a:ext cx="3986558" cy="13988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9598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A9E3441-77E6-375A-1FA2-5227ED66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5" y="720086"/>
            <a:ext cx="6880486" cy="5900018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AB03147D-902D-ED7A-E985-CA752ABA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670" y="720086"/>
            <a:ext cx="4370595" cy="567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0B1A1-B66A-2AEF-664C-77CAB85F52B1}"/>
              </a:ext>
            </a:extLst>
          </p:cNvPr>
          <p:cNvSpPr txBox="1"/>
          <p:nvPr/>
        </p:nvSpPr>
        <p:spPr>
          <a:xfrm>
            <a:off x="935295" y="438100"/>
            <a:ext cx="360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Бачимо, що коефіцієнт регресора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north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статистично не значущий, а інші не включають у проміжок нуль. 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9F1578C-B811-FF41-EB37-F8E4DAAB2A35}"/>
              </a:ext>
            </a:extLst>
          </p:cNvPr>
          <p:cNvSpPr/>
          <p:nvPr/>
        </p:nvSpPr>
        <p:spPr>
          <a:xfrm>
            <a:off x="424450" y="237896"/>
            <a:ext cx="4165703" cy="16007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74D67-5B0C-96E6-BE7C-76C3F99BABF8}"/>
              </a:ext>
            </a:extLst>
          </p:cNvPr>
          <p:cNvSpPr txBox="1"/>
          <p:nvPr/>
        </p:nvSpPr>
        <p:spPr>
          <a:xfrm>
            <a:off x="629633" y="2249303"/>
            <a:ext cx="3605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Н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аявні два додатні і від’ємні значення вказують  на пряму та зворотною залежність.</a:t>
            </a:r>
            <a:endParaRPr lang="uk-UA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983C61C-FC60-809B-CD33-D8C58AB73EA4}"/>
              </a:ext>
            </a:extLst>
          </p:cNvPr>
          <p:cNvSpPr/>
          <p:nvPr/>
        </p:nvSpPr>
        <p:spPr>
          <a:xfrm>
            <a:off x="365760" y="1958992"/>
            <a:ext cx="3605486" cy="1470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0116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Таблица 12">
            <a:extLst>
              <a:ext uri="{FF2B5EF4-FFF2-40B4-BE49-F238E27FC236}">
                <a16:creationId xmlns:a16="http://schemas.microsoft.com/office/drawing/2014/main" id="{4EF6B857-5BC7-EC12-2DEB-6855BF2C7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4895"/>
              </p:ext>
            </p:extLst>
          </p:nvPr>
        </p:nvGraphicFramePr>
        <p:xfrm>
          <a:off x="6021194" y="1574800"/>
          <a:ext cx="500789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142">
                  <a:extLst>
                    <a:ext uri="{9D8B030D-6E8A-4147-A177-3AD203B41FA5}">
                      <a16:colId xmlns:a16="http://schemas.microsoft.com/office/drawing/2014/main" val="590704495"/>
                    </a:ext>
                  </a:extLst>
                </a:gridCol>
                <a:gridCol w="3257754">
                  <a:extLst>
                    <a:ext uri="{9D8B030D-6E8A-4147-A177-3AD203B41FA5}">
                      <a16:colId xmlns:a16="http://schemas.microsoft.com/office/drawing/2014/main" val="209159878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South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0.301**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5344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(0.015, 0.587)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4543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West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-0.578**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1139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(-1.044, -0.111)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686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North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-0.051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0352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(-0.301, 0.2)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4979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Constant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-7.127***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6872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(-7.29,-6,964)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Observation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51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3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Adjusted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0,271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74698"/>
                  </a:ext>
                </a:extLst>
              </a:tr>
            </a:tbl>
          </a:graphicData>
        </a:graphic>
      </p:graphicFrame>
      <p:pic>
        <p:nvPicPr>
          <p:cNvPr id="3" name="Рисунок 2" descr="Изображение выглядит как текст, Шриф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0225681-FC06-D3CF-EC0E-BB087B51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5002063"/>
            <a:ext cx="4658801" cy="573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7E936-A95D-1964-8919-48980F57DC24}"/>
              </a:ext>
            </a:extLst>
          </p:cNvPr>
          <p:cNvSpPr txBox="1"/>
          <p:nvPr/>
        </p:nvSpPr>
        <p:spPr>
          <a:xfrm>
            <a:off x="1604169" y="1462662"/>
            <a:ext cx="3844412" cy="342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44958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Сама модель показала, що р значення доволі менший за 0.05. Що можемо стверджувати на статистичну значущість. </a:t>
            </a:r>
            <a:endParaRPr lang="uk-UA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4958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Бачимо, що р значення 0.0004582 менший за 0.05. Тому можемо сказати впевнено, що саме ця категорійна змінна має вплив на регресійну модель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7984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6BAB1-C1AD-821B-8DC3-35AB984E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3" y="1022392"/>
            <a:ext cx="3425609" cy="531106"/>
          </a:xfrm>
        </p:spPr>
        <p:txBody>
          <a:bodyPr anchor="b">
            <a:normAutofit/>
          </a:bodyPr>
          <a:lstStyle/>
          <a:p>
            <a:r>
              <a:rPr lang="uk-UA" sz="2800" dirty="0"/>
              <a:t>Локальні 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2F1760-3150-9388-E730-59F346BF4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351" y="1763923"/>
            <a:ext cx="3651751" cy="4453997"/>
          </a:xfrm>
        </p:spPr>
        <p:txBody>
          <a:bodyPr>
            <a:normAutofit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Можемо сказати, що категорійна зміна є статистична значуща тому відхиляємо нульову і приймаємо альтернативну. 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Стосовно регресора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male p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коефіцієнта отримали 0.000351, що менше за 0.05 тому тут також відхиляємо нульову гіпотезу і приймаємо альтернативну.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 на кінець розглядаючи окремо змінні категорійної зміни: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16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south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- 0.045386 	 </a:t>
            </a:r>
            <a:r>
              <a:rPr lang="ru-RU" sz="16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west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- 0.001065 	</a:t>
            </a:r>
            <a:r>
              <a:rPr lang="ru-RU" sz="1600" b="1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north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- 0.585627  </a:t>
            </a:r>
          </a:p>
          <a:p>
            <a:pPr marL="0" marR="0" indent="0" latinLnBrk="1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Тільки в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north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статистично не значущий коефіцієнт, бо значення більше 0.05. Саме для цього окремо коефіцієнта приймаємо нульову гіпотезу.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200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4" name="Таблица 12">
            <a:extLst>
              <a:ext uri="{FF2B5EF4-FFF2-40B4-BE49-F238E27FC236}">
                <a16:creationId xmlns:a16="http://schemas.microsoft.com/office/drawing/2014/main" id="{39C6EB63-019E-5345-3351-397E95A0A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864253"/>
              </p:ext>
            </p:extLst>
          </p:nvPr>
        </p:nvGraphicFramePr>
        <p:xfrm>
          <a:off x="682507" y="640080"/>
          <a:ext cx="6803916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334">
                  <a:extLst>
                    <a:ext uri="{9D8B030D-6E8A-4147-A177-3AD203B41FA5}">
                      <a16:colId xmlns:a16="http://schemas.microsoft.com/office/drawing/2014/main" val="590704495"/>
                    </a:ext>
                  </a:extLst>
                </a:gridCol>
                <a:gridCol w="4377582">
                  <a:extLst>
                    <a:ext uri="{9D8B030D-6E8A-4147-A177-3AD203B41FA5}">
                      <a16:colId xmlns:a16="http://schemas.microsoft.com/office/drawing/2014/main" val="2091598781"/>
                    </a:ext>
                  </a:extLst>
                </a:gridCol>
              </a:tblGrid>
              <a:tr h="557784">
                <a:tc rowSpan="2">
                  <a:txBody>
                    <a:bodyPr/>
                    <a:lstStyle/>
                    <a:p>
                      <a:pPr algn="ctr"/>
                      <a:r>
                        <a:rPr lang="en-GB" sz="2500"/>
                        <a:t>South</a:t>
                      </a:r>
                      <a:endParaRPr lang="uk-UA" sz="2500"/>
                    </a:p>
                  </a:txBody>
                  <a:tcPr marL="126769" marR="126769" marT="63385" marB="633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0.389**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655534466"/>
                  </a:ext>
                </a:extLst>
              </a:tr>
              <a:tr h="557784">
                <a:tc v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(0.152, 0.626)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1110454352"/>
                  </a:ext>
                </a:extLst>
              </a:tr>
              <a:tr h="557784">
                <a:tc rowSpan="2">
                  <a:txBody>
                    <a:bodyPr/>
                    <a:lstStyle/>
                    <a:p>
                      <a:pPr algn="ctr"/>
                      <a:r>
                        <a:rPr lang="en-GB" sz="2500"/>
                        <a:t>West</a:t>
                      </a:r>
                      <a:endParaRPr lang="uk-UA" sz="2500"/>
                    </a:p>
                  </a:txBody>
                  <a:tcPr marL="126769" marR="126769" marT="63385" marB="633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- 0.573**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1063113976"/>
                  </a:ext>
                </a:extLst>
              </a:tr>
              <a:tr h="557784">
                <a:tc v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(- 0.965, - 0.181)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869268609"/>
                  </a:ext>
                </a:extLst>
              </a:tr>
              <a:tr h="557784">
                <a:tc rowSpan="2">
                  <a:txBody>
                    <a:bodyPr/>
                    <a:lstStyle/>
                    <a:p>
                      <a:pPr algn="ctr"/>
                      <a:r>
                        <a:rPr lang="en-GB" sz="2500"/>
                        <a:t>Male</a:t>
                      </a:r>
                      <a:endParaRPr lang="uk-UA" sz="2500"/>
                    </a:p>
                  </a:txBody>
                  <a:tcPr marL="126769" marR="126769" marT="63385" marB="633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0.242***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2367035253"/>
                  </a:ext>
                </a:extLst>
              </a:tr>
              <a:tr h="557784">
                <a:tc v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(0.081, 0.403)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1418149798"/>
                  </a:ext>
                </a:extLst>
              </a:tr>
              <a:tr h="557784">
                <a:tc rowSpan="2">
                  <a:txBody>
                    <a:bodyPr/>
                    <a:lstStyle/>
                    <a:p>
                      <a:pPr algn="ctr"/>
                      <a:r>
                        <a:rPr lang="en-GB" sz="2500"/>
                        <a:t>Constant</a:t>
                      </a:r>
                      <a:endParaRPr lang="uk-UA" sz="2500"/>
                    </a:p>
                  </a:txBody>
                  <a:tcPr marL="126769" marR="126769" marT="63385" marB="633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- 3.489***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2712687267"/>
                  </a:ext>
                </a:extLst>
              </a:tr>
              <a:tr h="557784">
                <a:tc v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(- 5.915, - 1,063)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136728816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Observation</a:t>
                      </a:r>
                      <a:endParaRPr lang="uk-UA" sz="2500"/>
                    </a:p>
                  </a:txBody>
                  <a:tcPr marL="126769" marR="126769" marT="63385" marB="633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51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3585438783"/>
                  </a:ext>
                </a:extLst>
              </a:tr>
              <a:tr h="557784"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Adjusted</a:t>
                      </a:r>
                      <a:endParaRPr lang="uk-UA" sz="2500"/>
                    </a:p>
                  </a:txBody>
                  <a:tcPr marL="126769" marR="126769" marT="63385" marB="633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/>
                        <a:t>0,473</a:t>
                      </a:r>
                      <a:endParaRPr lang="uk-UA" sz="2500"/>
                    </a:p>
                  </a:txBody>
                  <a:tcPr marL="126769" marR="126769" marT="63385" marB="63385"/>
                </a:tc>
                <a:extLst>
                  <a:ext uri="{0D108BD9-81ED-4DB2-BD59-A6C34878D82A}">
                    <a16:rowId xmlns:a16="http://schemas.microsoft.com/office/drawing/2014/main" val="237474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463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0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10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098" name="Picture 2" descr="The limitations of mathematical modeling">
            <a:extLst>
              <a:ext uri="{FF2B5EF4-FFF2-40B4-BE49-F238E27FC236}">
                <a16:creationId xmlns:a16="http://schemas.microsoft.com/office/drawing/2014/main" id="{71E409AB-B78C-738E-C351-6CE41C009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"/>
          <a:stretch/>
        </p:blipFill>
        <p:spPr bwMode="auto">
          <a:xfrm>
            <a:off x="20" y="10"/>
            <a:ext cx="12191980" cy="68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1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9EB3F-5FFF-E63C-87DE-0B64AB496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cap="all">
                <a:solidFill>
                  <a:schemeClr val="bg2"/>
                </a:solidFill>
                <a:effectLst/>
              </a:rPr>
              <a:t>Регресійна модель з контрольними змінними</a:t>
            </a:r>
            <a:endParaRPr lang="en-US" sz="5000" cap="all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699C17EF-9F98-4D0C-A74B-FA23A50AD3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5" descr="Vintage compass">
            <a:extLst>
              <a:ext uri="{FF2B5EF4-FFF2-40B4-BE49-F238E27FC236}">
                <a16:creationId xmlns:a16="http://schemas.microsoft.com/office/drawing/2014/main" id="{BE79478E-C118-ACEF-AEC0-315535003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55313" r="8115" b="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ECE34936-B6F6-4892-93D7-48FAA43F3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145" cy="6858000"/>
          </a:xfrm>
          <a:prstGeom prst="rect">
            <a:avLst/>
          </a:prstGeom>
          <a:gradFill flip="none" rotWithShape="1">
            <a:gsLst>
              <a:gs pos="3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F17385-8DC0-437B-80A6-4E608B5ACC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222CBF-895D-240E-F3B9-50318292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619" y="1140542"/>
            <a:ext cx="6853084" cy="4581832"/>
          </a:xfrm>
        </p:spPr>
        <p:txBody>
          <a:bodyPr>
            <a:normAutofit/>
          </a:bodyPr>
          <a:lstStyle/>
          <a:p>
            <a:pPr marL="0" marR="0" indent="0" latinLnBrk="1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Залежна змінна: 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кількість злочинів -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Незалежні змінні:</a:t>
            </a:r>
            <a:endParaRPr lang="uk-U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latinLnBrk="1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Базові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sz="2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кількість чоловіків, як учасники злочинів – Х1, штати розташовані на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south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west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3,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north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endParaRPr lang="uk-UA" sz="2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latinLnBrk="1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Контрольні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індекс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HDI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4, відсоток темношкірого населення –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5, кількість поліції –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6, оцінка на отримання зброї –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7, індекс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8, відсоток споживання наркотиків –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9, </a:t>
            </a:r>
            <a:endParaRPr lang="en-GB" sz="2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latinLnBrk="1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відсоток споживання алкоголю – Х10, кількість    заарештованих – Х11.</a:t>
            </a:r>
            <a:endParaRPr lang="uk-UA" sz="24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1381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9C17EF-9F98-4D0C-A74B-FA23A50AD3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A3D9F-300D-76A1-5425-FE662F63C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978" y="400050"/>
            <a:ext cx="6176776" cy="946969"/>
          </a:xfrm>
        </p:spPr>
        <p:txBody>
          <a:bodyPr>
            <a:normAutofit/>
          </a:bodyPr>
          <a:lstStyle/>
          <a:p>
            <a:r>
              <a:rPr lang="uk-UA" b="1" kern="1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Додавання нових змінних</a:t>
            </a:r>
            <a:endParaRPr lang="uk-UA" dirty="0"/>
          </a:p>
        </p:txBody>
      </p:sp>
      <p:pic>
        <p:nvPicPr>
          <p:cNvPr id="5" name="Picture 4" descr="Display stock market numbers">
            <a:extLst>
              <a:ext uri="{FF2B5EF4-FFF2-40B4-BE49-F238E27FC236}">
                <a16:creationId xmlns:a16="http://schemas.microsoft.com/office/drawing/2014/main" id="{E6A464B0-9B96-8509-290C-FBD3B0F27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28184" r="27021" b="-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E34936-B6F6-4892-93D7-48FAA43F3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145" cy="6858000"/>
          </a:xfrm>
          <a:prstGeom prst="rect">
            <a:avLst/>
          </a:prstGeom>
          <a:gradFill flip="none" rotWithShape="1">
            <a:gsLst>
              <a:gs pos="3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F17385-8DC0-437B-80A6-4E608B5ACC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Объект 2">
            <a:extLst>
              <a:ext uri="{FF2B5EF4-FFF2-40B4-BE49-F238E27FC236}">
                <a16:creationId xmlns:a16="http://schemas.microsoft.com/office/drawing/2014/main" id="{6E6E010E-FBC5-D906-BCB5-547858078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27601"/>
              </p:ext>
            </p:extLst>
          </p:nvPr>
        </p:nvGraphicFramePr>
        <p:xfrm>
          <a:off x="5205445" y="1441654"/>
          <a:ext cx="6383254" cy="4556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185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Гипотеза в диссертации 💡 Как правильно сформулировать?">
            <a:extLst>
              <a:ext uri="{FF2B5EF4-FFF2-40B4-BE49-F238E27FC236}">
                <a16:creationId xmlns:a16="http://schemas.microsoft.com/office/drawing/2014/main" id="{51A386F8-2D3C-4F4B-882E-08DFEF932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0" b="13481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5B63102-9B05-7BE9-622B-3C1C15001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388373"/>
            <a:ext cx="10545098" cy="5707627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Гіпотези: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i="1" u="sng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uk-UA" i="1" u="sng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татистична різниця між кількістю інцидентів та:</a:t>
            </a:r>
            <a:endParaRPr lang="uk-UA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0:</a:t>
            </a:r>
            <a:r>
              <a:rPr lang="uk-UA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hdi</a:t>
            </a:r>
            <a:r>
              <a:rPr lang="uk-UA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не існує.</a:t>
            </a:r>
            <a:endParaRPr lang="uk-UA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uk-UA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hdi – існує.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3252" lvl="1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0:</a:t>
            </a:r>
            <a:r>
              <a:rPr lang="uk-UA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r>
              <a:rPr lang="uk-UA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не існує</a:t>
            </a:r>
            <a:r>
              <a:rPr lang="uk-UA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3252" lvl="1" indent="-342900"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uk-UA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r>
              <a:rPr lang="uk-UA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існує</a:t>
            </a:r>
            <a:r>
              <a:rPr lang="uk-UA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30452" lvl="2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поліцейських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 існує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0452" lvl="2" indent="-342900"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поліцейських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існує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87652" lvl="3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відсотком споживання алкоголю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 існує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87652" lvl="3" indent="-342900"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відсотком споживання алкоголю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існує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44852" lvl="4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відсотком споживання наркотиками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 існує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44852" lvl="4" indent="-342900"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відсотком споживання наркотиками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існує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2052" lvl="5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кількості ув’язнених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 існує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2052" lvl="5" indent="-342900"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кількості ув’язнених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існує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59252" lvl="6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відсотком темношкірого населення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 існує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59252" lvl="6" indent="-342900"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uk-UA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відсотком темношкірого населення – </a:t>
            </a:r>
            <a:r>
              <a:rPr lang="uk-UA" sz="2000" i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існує</a:t>
            </a:r>
            <a:r>
              <a:rPr lang="uk-UA" sz="2000" i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0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2517940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5935868-A7C3-2C99-9D57-6633F924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25" y="399841"/>
            <a:ext cx="6905931" cy="6094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967A2D-6D7D-6D8B-D2F9-F8195C714778}"/>
              </a:ext>
            </a:extLst>
          </p:cNvPr>
          <p:cNvSpPr txBox="1"/>
          <p:nvPr/>
        </p:nvSpPr>
        <p:spPr>
          <a:xfrm>
            <a:off x="1422116" y="1467321"/>
            <a:ext cx="4844351" cy="184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44958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омічаємо між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hdi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income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мультиколінеарність, що досить логічно по причині, що індекс зарплати включається в індекс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Тако ж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помічаємо, що саме із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Freq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вони дуже мале мають значення коефіцієнта кореляції. 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29D9B4F-0A2A-74A3-CE53-A36ED7AC504C}"/>
              </a:ext>
            </a:extLst>
          </p:cNvPr>
          <p:cNvSpPr/>
          <p:nvPr/>
        </p:nvSpPr>
        <p:spPr>
          <a:xfrm>
            <a:off x="867562" y="1145830"/>
            <a:ext cx="5437239" cy="2625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535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56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5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050" name="Picture 2" descr="Як зовнішні чинники впливають на роботу рекламного кабінету і що  аналізувати РРС-фахівцю в разі просідання коефіцієнта конверсії. - SvitSoft">
            <a:extLst>
              <a:ext uri="{FF2B5EF4-FFF2-40B4-BE49-F238E27FC236}">
                <a16:creationId xmlns:a16="http://schemas.microsoft.com/office/drawing/2014/main" id="{CE155728-7FF0-3B2C-8694-A50F1A48E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r="5050" b="-1"/>
          <a:stretch/>
        </p:blipFill>
        <p:spPr bwMode="auto">
          <a:xfrm>
            <a:off x="20" y="10"/>
            <a:ext cx="12191980" cy="68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63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4FA95-DA15-5973-5C5C-E06BE0B9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cap="all">
                <a:solidFill>
                  <a:schemeClr val="bg2"/>
                </a:solidFill>
                <a:effectLst/>
              </a:rPr>
              <a:t>Чинники які впливають на кількість інцидентів</a:t>
            </a:r>
            <a:r>
              <a:rPr lang="en-US" sz="5000" b="1" cap="all">
                <a:solidFill>
                  <a:schemeClr val="bg2"/>
                </a:solidFill>
                <a:effectLst/>
              </a:rPr>
              <a:t> </a:t>
            </a:r>
            <a:endParaRPr lang="en-US" sz="5000" cap="all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21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76F96180-183D-F9A9-0414-D27193D1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35" y="124607"/>
            <a:ext cx="4013897" cy="486306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7CA47E4-300A-5756-88A7-0B21BC6D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36" y="1940680"/>
            <a:ext cx="3750515" cy="487309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7D0315C-540D-E8F3-5618-77AF51F2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00" y="5260258"/>
            <a:ext cx="4279368" cy="1143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0FF51-33B1-A8BE-8496-A4A9FEAF0E2C}"/>
              </a:ext>
            </a:extLst>
          </p:cNvPr>
          <p:cNvSpPr txBox="1"/>
          <p:nvPr/>
        </p:nvSpPr>
        <p:spPr>
          <a:xfrm>
            <a:off x="9640039" y="2920439"/>
            <a:ext cx="2185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Що дає нам можливість говорити про абсолютну відсутність впливу на злочинність.</a:t>
            </a:r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044B1-3AA8-0D92-16BA-5AC8F19C76A5}"/>
              </a:ext>
            </a:extLst>
          </p:cNvPr>
          <p:cNvSpPr txBox="1"/>
          <p:nvPr/>
        </p:nvSpPr>
        <p:spPr>
          <a:xfrm>
            <a:off x="6096000" y="353961"/>
            <a:ext cx="4444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Бачимо, що довірчі цих коефіцієнтів включають нуль, що говорить скоріше за все про відсутність статистичної значущі. І р-значення більше 0.05.</a:t>
            </a:r>
            <a:endParaRPr lang="uk-UA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C65D9B78-FA5F-64B8-30E6-3D755C856934}"/>
              </a:ext>
            </a:extLst>
          </p:cNvPr>
          <p:cNvSpPr/>
          <p:nvPr/>
        </p:nvSpPr>
        <p:spPr>
          <a:xfrm>
            <a:off x="5343342" y="124607"/>
            <a:ext cx="5272548" cy="17140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0E93ED1-797E-6555-14EC-D00E39696FDC}"/>
              </a:ext>
            </a:extLst>
          </p:cNvPr>
          <p:cNvSpPr/>
          <p:nvPr/>
        </p:nvSpPr>
        <p:spPr>
          <a:xfrm>
            <a:off x="9232491" y="2684949"/>
            <a:ext cx="2592645" cy="22253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8174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7A514-05D1-FBB5-2287-13ECDE1FE9F9}"/>
              </a:ext>
            </a:extLst>
          </p:cNvPr>
          <p:cNvSpPr txBox="1"/>
          <p:nvPr/>
        </p:nvSpPr>
        <p:spPr>
          <a:xfrm>
            <a:off x="1951780" y="2237755"/>
            <a:ext cx="2532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1188">
              <a:spcAft>
                <a:spcPts val="600"/>
              </a:spcAft>
            </a:pPr>
            <a:r>
              <a:rPr lang="uk-UA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Але як бачимо р-значення моделі трішки більший за 0.05. Тому сама модель не є статистично значуща.</a:t>
            </a:r>
            <a:endParaRPr lang="uk-U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12">
                <a:extLst>
                  <a:ext uri="{FF2B5EF4-FFF2-40B4-BE49-F238E27FC236}">
                    <a16:creationId xmlns:a16="http://schemas.microsoft.com/office/drawing/2014/main" id="{65FBC483-4212-EE01-8921-F954468462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0114992"/>
                  </p:ext>
                </p:extLst>
              </p:nvPr>
            </p:nvGraphicFramePr>
            <p:xfrm>
              <a:off x="5593344" y="1289918"/>
              <a:ext cx="500789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0142">
                      <a:extLst>
                        <a:ext uri="{9D8B030D-6E8A-4147-A177-3AD203B41FA5}">
                          <a16:colId xmlns:a16="http://schemas.microsoft.com/office/drawing/2014/main" val="590704495"/>
                        </a:ext>
                      </a:extLst>
                    </a:gridCol>
                    <a:gridCol w="3257754">
                      <a:extLst>
                        <a:ext uri="{9D8B030D-6E8A-4147-A177-3AD203B41FA5}">
                          <a16:colId xmlns:a16="http://schemas.microsoft.com/office/drawing/2014/main" val="209159878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Множинна регресія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1323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Середня оцінка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39604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HDI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 </a:t>
                          </a:r>
                          <a:r>
                            <a:rPr lang="uk-UA" dirty="0"/>
                            <a:t>17.687</a:t>
                          </a:r>
                          <a:r>
                            <a:rPr lang="en-GB" dirty="0"/>
                            <a:t>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311397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(- </a:t>
                          </a:r>
                          <a:r>
                            <a:rPr lang="uk-UA" dirty="0"/>
                            <a:t>31.89</a:t>
                          </a:r>
                          <a:r>
                            <a:rPr lang="en-GB" dirty="0"/>
                            <a:t>, - </a:t>
                          </a:r>
                          <a:r>
                            <a:rPr lang="uk-UA" dirty="0"/>
                            <a:t>3</a:t>
                          </a:r>
                          <a:r>
                            <a:rPr lang="en-GB" dirty="0"/>
                            <a:t>.</a:t>
                          </a:r>
                          <a:r>
                            <a:rPr lang="uk-UA" dirty="0"/>
                            <a:t>477</a:t>
                          </a:r>
                          <a:r>
                            <a:rPr lang="en-GB" dirty="0"/>
                            <a:t>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926860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13.235</a:t>
                          </a:r>
                          <a:r>
                            <a:rPr lang="en-GB" dirty="0"/>
                            <a:t>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3525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</a:t>
                          </a:r>
                          <a:r>
                            <a:rPr lang="uk-UA" dirty="0"/>
                            <a:t>1.323</a:t>
                          </a:r>
                          <a:r>
                            <a:rPr lang="en-GB" dirty="0"/>
                            <a:t>, </a:t>
                          </a:r>
                          <a:r>
                            <a:rPr lang="uk-UA" dirty="0"/>
                            <a:t>25</a:t>
                          </a:r>
                          <a:r>
                            <a:rPr lang="en-GB" dirty="0"/>
                            <a:t>.</a:t>
                          </a:r>
                          <a:r>
                            <a:rPr lang="uk-UA" dirty="0"/>
                            <a:t>146</a:t>
                          </a:r>
                          <a:r>
                            <a:rPr lang="en-GB" dirty="0"/>
                            <a:t>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814979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Constant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- 3.489***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68726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(- </a:t>
                          </a:r>
                          <a:r>
                            <a:rPr lang="uk-UA" dirty="0"/>
                            <a:t>9.747</a:t>
                          </a:r>
                          <a:r>
                            <a:rPr lang="en-GB" dirty="0"/>
                            <a:t>, - </a:t>
                          </a:r>
                          <a:r>
                            <a:rPr lang="uk-UA" dirty="0"/>
                            <a:t>2.768</a:t>
                          </a:r>
                          <a:r>
                            <a:rPr lang="en-GB" dirty="0"/>
                            <a:t>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88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438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/>
                            <a:t>Adjusted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uk-UA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8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uk-U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0,</a:t>
                          </a:r>
                          <a:r>
                            <a:rPr lang="uk-UA" dirty="0"/>
                            <a:t>079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4746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12">
                <a:extLst>
                  <a:ext uri="{FF2B5EF4-FFF2-40B4-BE49-F238E27FC236}">
                    <a16:creationId xmlns:a16="http://schemas.microsoft.com/office/drawing/2014/main" id="{65FBC483-4212-EE01-8921-F954468462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0114992"/>
                  </p:ext>
                </p:extLst>
              </p:nvPr>
            </p:nvGraphicFramePr>
            <p:xfrm>
              <a:off x="5593344" y="1289918"/>
              <a:ext cx="5007896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0142">
                      <a:extLst>
                        <a:ext uri="{9D8B030D-6E8A-4147-A177-3AD203B41FA5}">
                          <a16:colId xmlns:a16="http://schemas.microsoft.com/office/drawing/2014/main" val="590704495"/>
                        </a:ext>
                      </a:extLst>
                    </a:gridCol>
                    <a:gridCol w="3257754">
                      <a:extLst>
                        <a:ext uri="{9D8B030D-6E8A-4147-A177-3AD203B41FA5}">
                          <a16:colId xmlns:a16="http://schemas.microsoft.com/office/drawing/2014/main" val="209159878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Множинна регресія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1323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Середня оцінка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39604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HDI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 </a:t>
                          </a:r>
                          <a:r>
                            <a:rPr lang="uk-UA" dirty="0"/>
                            <a:t>17.687</a:t>
                          </a:r>
                          <a:r>
                            <a:rPr lang="en-GB" dirty="0"/>
                            <a:t>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311397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(- </a:t>
                          </a:r>
                          <a:r>
                            <a:rPr lang="uk-UA" dirty="0"/>
                            <a:t>31.89</a:t>
                          </a:r>
                          <a:r>
                            <a:rPr lang="en-GB" dirty="0"/>
                            <a:t>, - </a:t>
                          </a:r>
                          <a:r>
                            <a:rPr lang="uk-UA" dirty="0"/>
                            <a:t>3</a:t>
                          </a:r>
                          <a:r>
                            <a:rPr lang="en-GB" dirty="0"/>
                            <a:t>.</a:t>
                          </a:r>
                          <a:r>
                            <a:rPr lang="uk-UA" dirty="0"/>
                            <a:t>477</a:t>
                          </a:r>
                          <a:r>
                            <a:rPr lang="en-GB" dirty="0"/>
                            <a:t>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926860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13.235</a:t>
                          </a:r>
                          <a:r>
                            <a:rPr lang="en-GB" dirty="0"/>
                            <a:t>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3525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</a:t>
                          </a:r>
                          <a:r>
                            <a:rPr lang="uk-UA" dirty="0"/>
                            <a:t>1.323</a:t>
                          </a:r>
                          <a:r>
                            <a:rPr lang="en-GB" dirty="0"/>
                            <a:t>, </a:t>
                          </a:r>
                          <a:r>
                            <a:rPr lang="uk-UA" dirty="0"/>
                            <a:t>25</a:t>
                          </a:r>
                          <a:r>
                            <a:rPr lang="en-GB" dirty="0"/>
                            <a:t>.</a:t>
                          </a:r>
                          <a:r>
                            <a:rPr lang="uk-UA" dirty="0"/>
                            <a:t>146</a:t>
                          </a:r>
                          <a:r>
                            <a:rPr lang="en-GB" dirty="0"/>
                            <a:t>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814979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Constant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- 3.489***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68726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(- </a:t>
                          </a:r>
                          <a:r>
                            <a:rPr lang="uk-UA" dirty="0"/>
                            <a:t>9.747</a:t>
                          </a:r>
                          <a:r>
                            <a:rPr lang="en-GB" dirty="0"/>
                            <a:t>, - </a:t>
                          </a:r>
                          <a:r>
                            <a:rPr lang="uk-UA" dirty="0"/>
                            <a:t>2.768</a:t>
                          </a:r>
                          <a:r>
                            <a:rPr lang="en-GB" dirty="0"/>
                            <a:t>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88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438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2"/>
                          <a:stretch>
                            <a:fillRect l="-347" t="-906557" r="-18715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0,</a:t>
                          </a:r>
                          <a:r>
                            <a:rPr lang="uk-UA" dirty="0"/>
                            <a:t>079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4746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ADBB2B-7149-E32E-E969-6EF7FBF2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50" y="4170576"/>
            <a:ext cx="4367092" cy="460349"/>
          </a:xfrm>
          <a:prstGeom prst="rect">
            <a:avLst/>
          </a:prstGeom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78B608E2-F15B-C346-8FE7-B4BE4F1DBDE8}"/>
              </a:ext>
            </a:extLst>
          </p:cNvPr>
          <p:cNvSpPr/>
          <p:nvPr/>
        </p:nvSpPr>
        <p:spPr>
          <a:xfrm>
            <a:off x="1552114" y="2044860"/>
            <a:ext cx="3118209" cy="18939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141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0E645E-7B14-FDB4-3A34-8F2DD3E63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98" y="224800"/>
            <a:ext cx="4485600" cy="28821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80A981-FF9B-0DC6-9E17-4C8AFD69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183" y="224800"/>
            <a:ext cx="4965579" cy="28821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08DCDB-68F8-A029-EC03-5A87553F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98" y="3429000"/>
            <a:ext cx="4485600" cy="18172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04797E-9230-5592-3100-68B6B64A9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98" y="5568246"/>
            <a:ext cx="4583040" cy="10306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BFE5CED8-B078-B27B-9E6E-E356E4C32FEE}"/>
                  </a:ext>
                </a:extLst>
              </p14:cNvPr>
              <p14:cNvContentPartPr/>
              <p14:nvPr/>
            </p14:nvContentPartPr>
            <p14:xfrm>
              <a:off x="884729" y="2880588"/>
              <a:ext cx="33372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BFE5CED8-B078-B27B-9E6E-E356E4C32F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5729" y="2871948"/>
                <a:ext cx="351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0F8ABB4E-FF31-797D-AF66-B36CA69E70D5}"/>
                  </a:ext>
                </a:extLst>
              </p14:cNvPr>
              <p14:cNvContentPartPr/>
              <p14:nvPr/>
            </p14:nvContentPartPr>
            <p14:xfrm>
              <a:off x="934049" y="3773748"/>
              <a:ext cx="520560" cy="219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0F8ABB4E-FF31-797D-AF66-B36CA69E70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049" y="3765108"/>
                <a:ext cx="53820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Знак умножения 26">
            <a:extLst>
              <a:ext uri="{FF2B5EF4-FFF2-40B4-BE49-F238E27FC236}">
                <a16:creationId xmlns:a16="http://schemas.microsoft.com/office/drawing/2014/main" id="{E1284B77-4254-AE0A-923E-7BA58CFFB468}"/>
              </a:ext>
            </a:extLst>
          </p:cNvPr>
          <p:cNvSpPr/>
          <p:nvPr/>
        </p:nvSpPr>
        <p:spPr>
          <a:xfrm>
            <a:off x="3088198" y="2714159"/>
            <a:ext cx="333720" cy="33285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8" name="Знак умножения 27">
            <a:extLst>
              <a:ext uri="{FF2B5EF4-FFF2-40B4-BE49-F238E27FC236}">
                <a16:creationId xmlns:a16="http://schemas.microsoft.com/office/drawing/2014/main" id="{429C7872-38BB-D685-2F9A-964E78F8B55E}"/>
              </a:ext>
            </a:extLst>
          </p:cNvPr>
          <p:cNvSpPr/>
          <p:nvPr/>
        </p:nvSpPr>
        <p:spPr>
          <a:xfrm>
            <a:off x="4725269" y="2714158"/>
            <a:ext cx="333720" cy="33285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Знак умножения 28">
            <a:extLst>
              <a:ext uri="{FF2B5EF4-FFF2-40B4-BE49-F238E27FC236}">
                <a16:creationId xmlns:a16="http://schemas.microsoft.com/office/drawing/2014/main" id="{04C857A6-8A00-30B1-8C89-63B66DF441A1}"/>
              </a:ext>
            </a:extLst>
          </p:cNvPr>
          <p:cNvSpPr/>
          <p:nvPr/>
        </p:nvSpPr>
        <p:spPr>
          <a:xfrm>
            <a:off x="3923940" y="3607319"/>
            <a:ext cx="333720" cy="33285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Знак умножения 29">
            <a:extLst>
              <a:ext uri="{FF2B5EF4-FFF2-40B4-BE49-F238E27FC236}">
                <a16:creationId xmlns:a16="http://schemas.microsoft.com/office/drawing/2014/main" id="{9D43EACA-E872-98CB-4617-9842ED641BA6}"/>
              </a:ext>
            </a:extLst>
          </p:cNvPr>
          <p:cNvSpPr/>
          <p:nvPr/>
        </p:nvSpPr>
        <p:spPr>
          <a:xfrm>
            <a:off x="3088198" y="3607318"/>
            <a:ext cx="333720" cy="33285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9F0D4D-C3C9-B887-DC17-9C5435428B36}"/>
              </a:ext>
            </a:extLst>
          </p:cNvPr>
          <p:cNvSpPr txBox="1"/>
          <p:nvPr/>
        </p:nvSpPr>
        <p:spPr>
          <a:xfrm>
            <a:off x="5664718" y="3607318"/>
            <a:ext cx="6358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В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идаливши два регроси модель змінилась, тобто це був статистично значущий регресор. Видаливши </a:t>
            </a:r>
            <a:r>
              <a:rPr lang="en-US" sz="18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income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значення всіх коефіцієнтів змінилось. Якщо залишивши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income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видаливши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hdi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значення коефіцієнтів схожі до першої моделі, хоча значення коефіцієнтів змінилось мінімально зате значення коефіцієнта детермінації отримали більший. Тому залишаємо із цих двох регресорів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income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Також помічаємо, що видаливши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income 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став статистично значущий, що  і підтверджує наш правильний вибір.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93894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737D1E5-2203-4F68-D541-B4DAF57E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5" y="1125074"/>
            <a:ext cx="4672419" cy="385916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52A9439-D506-EA7D-6737-9BA8EE95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082" y="2888226"/>
            <a:ext cx="4229899" cy="365276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Шриф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FE9973B-864D-2DDD-5A61-AC92662BC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65" y="5250426"/>
            <a:ext cx="4672419" cy="1209367"/>
          </a:xfrm>
          <a:prstGeom prst="rect">
            <a:avLst/>
          </a:prstGeom>
        </p:spPr>
      </p:pic>
      <p:sp>
        <p:nvSpPr>
          <p:cNvPr id="7" name="Знак умножения 6">
            <a:extLst>
              <a:ext uri="{FF2B5EF4-FFF2-40B4-BE49-F238E27FC236}">
                <a16:creationId xmlns:a16="http://schemas.microsoft.com/office/drawing/2014/main" id="{7CCBC796-BCB6-D4EF-B9CF-40EADF011921}"/>
              </a:ext>
            </a:extLst>
          </p:cNvPr>
          <p:cNvSpPr/>
          <p:nvPr/>
        </p:nvSpPr>
        <p:spPr>
          <a:xfrm>
            <a:off x="9194030" y="2888226"/>
            <a:ext cx="333720" cy="33285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B4933-CB85-EF0C-48B7-5F1F72491B06}"/>
              </a:ext>
            </a:extLst>
          </p:cNvPr>
          <p:cNvSpPr txBox="1"/>
          <p:nvPr/>
        </p:nvSpPr>
        <p:spPr>
          <a:xfrm>
            <a:off x="5987845" y="329210"/>
            <a:ext cx="5909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Але стосовно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south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могли б стверджувати, що саме ці стати є більш безпечніші хоча саме із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регресором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alcohol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 дає стверджуватись цьому. Також на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south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є досить висока кореляція із кількістю поліції, що впливає на злочинність. Тому саме кількість поліції і алкоголь впливають на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що все ж він не безпечним чи має більше інцидентів. Теоретично ми не можемо усунути такий фактор, тому краще цю змінну залишим.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22172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Шриф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0243300-5F6F-7772-1BEA-966DDBB1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67" y="4000008"/>
            <a:ext cx="4631778" cy="60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D7A75-996F-36DB-80DF-F6A2A4D33A06}"/>
              </a:ext>
            </a:extLst>
          </p:cNvPr>
          <p:cNvSpPr txBox="1"/>
          <p:nvPr/>
        </p:nvSpPr>
        <p:spPr>
          <a:xfrm>
            <a:off x="1404186" y="1935358"/>
            <a:ext cx="4074768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33756">
              <a:spcAft>
                <a:spcPts val="600"/>
              </a:spcAft>
            </a:pPr>
            <a:r>
              <a:rPr lang="en-GB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</a:t>
            </a:r>
            <a:r>
              <a:rPr lang="uk-UA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Тест моделі показав, що він статистично значущий. І р-значення коефіцієнтів значущі на рівні 0.01. </a:t>
            </a:r>
            <a:r>
              <a:rPr lang="uk-UA" sz="1600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Довірчні</a:t>
            </a:r>
            <a:r>
              <a:rPr lang="uk-UA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коефіцієнтів нуль не включають, тому можемо зробити висновок, що краще кількість алкоголю не видаляти з моделі.</a:t>
            </a:r>
            <a:endParaRPr lang="uk-UA" sz="1600" kern="1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12">
                <a:extLst>
                  <a:ext uri="{FF2B5EF4-FFF2-40B4-BE49-F238E27FC236}">
                    <a16:creationId xmlns:a16="http://schemas.microsoft.com/office/drawing/2014/main" id="{73A6712F-7877-2146-CF36-85EAC319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528983"/>
                  </p:ext>
                </p:extLst>
              </p:nvPr>
            </p:nvGraphicFramePr>
            <p:xfrm>
              <a:off x="6070921" y="1190264"/>
              <a:ext cx="5007896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0142">
                      <a:extLst>
                        <a:ext uri="{9D8B030D-6E8A-4147-A177-3AD203B41FA5}">
                          <a16:colId xmlns:a16="http://schemas.microsoft.com/office/drawing/2014/main" val="590704495"/>
                        </a:ext>
                      </a:extLst>
                    </a:gridCol>
                    <a:gridCol w="3257754">
                      <a:extLst>
                        <a:ext uri="{9D8B030D-6E8A-4147-A177-3AD203B41FA5}">
                          <a16:colId xmlns:a16="http://schemas.microsoft.com/office/drawing/2014/main" val="209159878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Множинна регресія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1323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Середня оцінка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39604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South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0.598**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311397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(0.219, 0.977)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926860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Alcohol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0.090***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3525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(0.03, 0.15)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814979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Police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0.512***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68726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(0.215, 0</a:t>
                          </a:r>
                          <a:r>
                            <a:rPr lang="uk-UA" dirty="0"/>
                            <a:t>.</a:t>
                          </a:r>
                          <a:r>
                            <a:rPr lang="en-GB" dirty="0"/>
                            <a:t>81)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8816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Constant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-10.005***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87845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(- 11.362, - 8.648)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97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438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Adjusted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uk-UA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0,378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4746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12">
                <a:extLst>
                  <a:ext uri="{FF2B5EF4-FFF2-40B4-BE49-F238E27FC236}">
                    <a16:creationId xmlns:a16="http://schemas.microsoft.com/office/drawing/2014/main" id="{73A6712F-7877-2146-CF36-85EAC3192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528983"/>
                  </p:ext>
                </p:extLst>
              </p:nvPr>
            </p:nvGraphicFramePr>
            <p:xfrm>
              <a:off x="6070921" y="1190264"/>
              <a:ext cx="5007896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0142">
                      <a:extLst>
                        <a:ext uri="{9D8B030D-6E8A-4147-A177-3AD203B41FA5}">
                          <a16:colId xmlns:a16="http://schemas.microsoft.com/office/drawing/2014/main" val="590704495"/>
                        </a:ext>
                      </a:extLst>
                    </a:gridCol>
                    <a:gridCol w="3257754">
                      <a:extLst>
                        <a:ext uri="{9D8B030D-6E8A-4147-A177-3AD203B41FA5}">
                          <a16:colId xmlns:a16="http://schemas.microsoft.com/office/drawing/2014/main" val="2091598781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Множинна регресія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13239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uk-UA" dirty="0"/>
                            <a:t>Середня оцінка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39604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South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0.598**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311397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(0.219, 0.977)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926860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Alcohol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0.090***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703525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(0.03, 0.15)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814979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Police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0.512***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68726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(0.215, 0</a:t>
                          </a:r>
                          <a:r>
                            <a:rPr lang="uk-UA" dirty="0"/>
                            <a:t>.</a:t>
                          </a:r>
                          <a:r>
                            <a:rPr lang="en-GB" dirty="0"/>
                            <a:t>81)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8816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Constant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-10.005***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878453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(- 11.362, - 8.648)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97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4387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3"/>
                          <a:stretch>
                            <a:fillRect l="-347" t="-1106557" r="-18715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0,378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4746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Овал 7">
            <a:extLst>
              <a:ext uri="{FF2B5EF4-FFF2-40B4-BE49-F238E27FC236}">
                <a16:creationId xmlns:a16="http://schemas.microsoft.com/office/drawing/2014/main" id="{44DF8180-043D-1941-E818-0B5CCA6C52DF}"/>
              </a:ext>
            </a:extLst>
          </p:cNvPr>
          <p:cNvSpPr/>
          <p:nvPr/>
        </p:nvSpPr>
        <p:spPr>
          <a:xfrm>
            <a:off x="1129740" y="1685652"/>
            <a:ext cx="4808392" cy="200144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65715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F5058A-5308-36FA-C1F2-262208F9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89" y="361096"/>
            <a:ext cx="3671403" cy="34734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697F9D-DF38-CA40-2810-EF097B770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34" y="361096"/>
            <a:ext cx="3597538" cy="34734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CF5EB4-86FA-3138-B4EE-D0723A852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89" y="3996908"/>
            <a:ext cx="3676354" cy="1922112"/>
          </a:xfrm>
          <a:prstGeom prst="rect">
            <a:avLst/>
          </a:prstGeom>
        </p:spPr>
      </p:pic>
      <p:pic>
        <p:nvPicPr>
          <p:cNvPr id="2" name="Рисунок 1" descr="Изображение выглядит как текст, Шрифт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61022AA3-9D6E-5C18-C3CD-E4F68F8A8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854" y="4232882"/>
            <a:ext cx="5896610" cy="619125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6840463-9A3A-C678-E180-858DA269044E}"/>
              </a:ext>
            </a:extLst>
          </p:cNvPr>
          <p:cNvGrpSpPr/>
          <p:nvPr/>
        </p:nvGrpSpPr>
        <p:grpSpPr>
          <a:xfrm>
            <a:off x="8908025" y="5208549"/>
            <a:ext cx="2416238" cy="1095998"/>
            <a:chOff x="8071159" y="5250309"/>
            <a:chExt cx="2416238" cy="10959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530950-881D-6917-F75A-3ADAAEB80731}"/>
                </a:ext>
              </a:extLst>
            </p:cNvPr>
            <p:cNvSpPr txBox="1"/>
            <p:nvPr/>
          </p:nvSpPr>
          <p:spPr>
            <a:xfrm>
              <a:off x="8071159" y="5392200"/>
              <a:ext cx="24162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1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р-</a:t>
              </a:r>
              <a:r>
                <a:rPr lang="en-US" sz="1400" kern="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value</a:t>
              </a:r>
              <a:r>
                <a:rPr lang="uk-UA" sz="14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показає, що дана модель дуже статистично значуща. </a:t>
              </a:r>
              <a:endParaRPr lang="uk-UA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endParaRPr lang="uk-UA" sz="1400" dirty="0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280183A7-BCC4-706E-F407-D32966CE45C4}"/>
                </a:ext>
              </a:extLst>
            </p:cNvPr>
            <p:cNvSpPr/>
            <p:nvPr/>
          </p:nvSpPr>
          <p:spPr>
            <a:xfrm>
              <a:off x="8172586" y="5250309"/>
              <a:ext cx="2213383" cy="95410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9F1F754-4D80-ECA4-CF2A-0F5449CA8BAD}"/>
              </a:ext>
            </a:extLst>
          </p:cNvPr>
          <p:cNvGrpSpPr/>
          <p:nvPr/>
        </p:nvGrpSpPr>
        <p:grpSpPr>
          <a:xfrm>
            <a:off x="9645410" y="4886148"/>
            <a:ext cx="978840" cy="250200"/>
            <a:chOff x="9645410" y="4886148"/>
            <a:chExt cx="9788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49E1667D-5E2B-9D1D-64DD-4271BCE03813}"/>
                    </a:ext>
                  </a:extLst>
                </p14:cNvPr>
                <p14:cNvContentPartPr/>
                <p14:nvPr/>
              </p14:nvContentPartPr>
              <p14:xfrm>
                <a:off x="9645410" y="4886148"/>
                <a:ext cx="874440" cy="417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49E1667D-5E2B-9D1D-64DD-4271BCE038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36410" y="4877148"/>
                  <a:ext cx="892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ED88970C-2C0B-B79C-EF6F-13B64DDAC04F}"/>
                    </a:ext>
                  </a:extLst>
                </p14:cNvPr>
                <p14:cNvContentPartPr/>
                <p14:nvPr/>
              </p14:nvContentPartPr>
              <p14:xfrm>
                <a:off x="10362890" y="4955268"/>
                <a:ext cx="261360" cy="1810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ED88970C-2C0B-B79C-EF6F-13B64DDAC0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54250" y="4946268"/>
                  <a:ext cx="279000" cy="19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E2ECDE-D12E-3BFB-C613-BFED644AA796}"/>
              </a:ext>
            </a:extLst>
          </p:cNvPr>
          <p:cNvSpPr txBox="1"/>
          <p:nvPr/>
        </p:nvSpPr>
        <p:spPr>
          <a:xfrm>
            <a:off x="8908025" y="370833"/>
            <a:ext cx="2861187" cy="3308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4958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всіх контрольних змінних, крім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hdi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alcohol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відхиляємо нульову гіпотезу  і приймаємо альтернативну. А для тих двох приймаємо нульову гіпотезу. Але окремо для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alcohol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south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police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відхиляємо нульову гіпотезу і приймаємо альтернативну.</a:t>
            </a:r>
            <a:endParaRPr lang="uk-U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86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12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129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122" name="Picture 2" descr="Mathematical Modeling - MATLAB &amp; Simulink Solutions - MATLAB &amp; Simulink">
            <a:extLst>
              <a:ext uri="{FF2B5EF4-FFF2-40B4-BE49-F238E27FC236}">
                <a16:creationId xmlns:a16="http://schemas.microsoft.com/office/drawing/2014/main" id="{F294336D-9E7A-124A-1DD3-CEAA90909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1" b="1"/>
          <a:stretch/>
        </p:blipFill>
        <p:spPr bwMode="auto">
          <a:xfrm>
            <a:off x="20" y="10"/>
            <a:ext cx="12191980" cy="68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Rectangle 513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13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8174A-B531-6113-5BDB-276CF0E1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cap="all">
                <a:solidFill>
                  <a:schemeClr val="bg2"/>
                </a:solidFill>
                <a:effectLst/>
              </a:rPr>
              <a:t>Регресійна модифікована модель з контрольними змінними</a:t>
            </a:r>
            <a:endParaRPr lang="en-US" sz="4500" cap="all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55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8174A-B531-6113-5BDB-276CF0E1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72513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b="1" cap="all">
                <a:effectLst/>
              </a:rPr>
              <a:t>Діаграма розсіювання всіх значень і Freq:</a:t>
            </a:r>
            <a:endParaRPr lang="en-US" sz="3700" cap="all"/>
          </a:p>
        </p:txBody>
      </p:sp>
      <p:pic>
        <p:nvPicPr>
          <p:cNvPr id="5" name="Рисунок 4" descr="Изображение выглядит как снимок экрана, линия, диаграмма, График">
            <a:extLst>
              <a:ext uri="{FF2B5EF4-FFF2-40B4-BE49-F238E27FC236}">
                <a16:creationId xmlns:a16="http://schemas.microsoft.com/office/drawing/2014/main" id="{4B2E112F-07BA-F5A7-5359-0C958D3C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5" y="230173"/>
            <a:ext cx="5130799" cy="386092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9765BD33-3AA8-C32D-ADDB-F84363AB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656" y="535854"/>
            <a:ext cx="5950203" cy="355524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69455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линия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263E1EC9-B504-BE46-D4A1-9D849BB4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5" y="1881705"/>
            <a:ext cx="4820590" cy="29526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линия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AB722F66-C4EE-99CC-3026-66F529AF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21" y="1750698"/>
            <a:ext cx="4725854" cy="308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4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78174A-B531-6113-5BDB-276CF0E1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>
                <a:effectLst/>
              </a:rPr>
              <a:t>Діаграми розсіювання для male відносно всіх інших змінних:</a:t>
            </a:r>
            <a:endParaRPr lang="en-US" sz="3000" cap="all"/>
          </a:p>
        </p:txBody>
      </p:sp>
      <p:pic>
        <p:nvPicPr>
          <p:cNvPr id="5" name="Рисунок 4" descr="Изображение выглядит как снимок экрана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4C4E8C8D-860E-DC81-AAFC-64C9AF89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" y="267004"/>
            <a:ext cx="5188121" cy="4072676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F516F16-F9BC-BBAB-ADF1-3012680BD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735" y="363958"/>
            <a:ext cx="5156329" cy="4009045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7830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диаграмма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AAA9000-312F-27B2-82C8-4372EA6D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91" y="134663"/>
            <a:ext cx="7460015" cy="6359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5F95C3-EF84-3985-7DF0-61AEB785CBE2}"/>
              </a:ext>
            </a:extLst>
          </p:cNvPr>
          <p:cNvSpPr txBox="1"/>
          <p:nvPr/>
        </p:nvSpPr>
        <p:spPr>
          <a:xfrm>
            <a:off x="1790838" y="1052052"/>
            <a:ext cx="4462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Можемо одразу побачити, що колонки які вказують на стать кореляція дорівнює одиниці тому ці колонки ми вимушені видалити з моделі</a:t>
            </a:r>
            <a:endParaRPr lang="uk-UA" sz="240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56DA242-3F4C-5382-0054-5A7A06F05A7F}"/>
              </a:ext>
            </a:extLst>
          </p:cNvPr>
          <p:cNvSpPr/>
          <p:nvPr/>
        </p:nvSpPr>
        <p:spPr>
          <a:xfrm>
            <a:off x="940211" y="737589"/>
            <a:ext cx="5696563" cy="25463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476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линия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61598C6-8B06-94AD-A3E2-C5C9D13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4" y="1790852"/>
            <a:ext cx="4405291" cy="32489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снимок экрана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6A0884C-6300-D50F-17C2-4113DE1B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03" y="1785347"/>
            <a:ext cx="4405288" cy="32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26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нимок экрана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AFC6D175-467D-DD72-2611-F4FBF4C6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04" y="1628138"/>
            <a:ext cx="4602906" cy="34867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линия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061DE091-98D9-0422-A8D9-38F3BA4F7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32" y="1606321"/>
            <a:ext cx="4661474" cy="35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06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8AA2D-7831-D07A-CB92-A4F0CC34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912845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uk-UA" sz="3000" cap="all" dirty="0">
                <a:effectLst/>
              </a:rPr>
              <a:t>Діаграми розсіювання для </a:t>
            </a:r>
            <a:r>
              <a:rPr lang="uk-UA" sz="3000" cap="all" dirty="0" err="1">
                <a:effectLst/>
              </a:rPr>
              <a:t>black_person</a:t>
            </a:r>
            <a:r>
              <a:rPr lang="uk-UA" sz="3000" cap="all" dirty="0">
                <a:effectLst/>
              </a:rPr>
              <a:t> і всіх інших змінних:</a:t>
            </a:r>
            <a:endParaRPr lang="uk-UA" sz="3000" cap="all" dirty="0"/>
          </a:p>
        </p:txBody>
      </p:sp>
      <p:pic>
        <p:nvPicPr>
          <p:cNvPr id="4" name="Рисунок 3" descr="Изображение выглядит как линия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CD090AAD-19B9-8A2E-8964-715EEC3E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29" y="400815"/>
            <a:ext cx="5006509" cy="3817463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87AA518-1890-8B05-36EF-0516F7F5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82" y="400815"/>
            <a:ext cx="5101093" cy="387683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94738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линия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B205CF7C-28E3-4D76-D30A-A98190D0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4" y="1763319"/>
            <a:ext cx="4405291" cy="33039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снимок экрана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A6397491-D437-8465-8676-0CF5E836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03" y="1763320"/>
            <a:ext cx="4405288" cy="33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30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8AA2D-7831-D07A-CB92-A4F0CC34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>
                <a:effectLst/>
              </a:rPr>
              <a:t>Діаграма розсіювання для police і всіх інших змінних:</a:t>
            </a:r>
            <a:endParaRPr lang="en-US" sz="3000" cap="all"/>
          </a:p>
        </p:txBody>
      </p:sp>
      <p:pic>
        <p:nvPicPr>
          <p:cNvPr id="4" name="Рисунок 3" descr="Изображение выглядит как линия,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DA88414-BB75-2542-211D-C16F4A03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36" y="308674"/>
            <a:ext cx="5220606" cy="3902403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1B749E09-2ECA-D4FC-3B2E-5C61C21C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878" y="308675"/>
            <a:ext cx="5438886" cy="390240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97467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нимок экрана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928DDABA-20A6-995B-B984-CC609991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4" y="1801866"/>
            <a:ext cx="4405291" cy="32268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снимок экрана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F7CB11B-05CF-B7C1-715D-84087A35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03" y="1779840"/>
            <a:ext cx="4405288" cy="327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43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8AA2D-7831-D07A-CB92-A4F0CC34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algn="ctr">
              <a:spcAft>
                <a:spcPts val="800"/>
              </a:spcAft>
            </a:pPr>
            <a:r>
              <a:rPr lang="en-US" sz="3000" cap="all" dirty="0">
                <a:effectLst/>
              </a:rPr>
              <a:t> </a:t>
            </a:r>
            <a:br>
              <a:rPr lang="en-US" sz="3000" cap="all" dirty="0">
                <a:effectLst/>
              </a:rPr>
            </a:br>
            <a:r>
              <a:rPr lang="en-US" sz="3000" cap="all" dirty="0" err="1">
                <a:effectLst/>
              </a:rPr>
              <a:t>Діаграми</a:t>
            </a:r>
            <a:r>
              <a:rPr lang="en-US" sz="3000" cap="all" dirty="0">
                <a:effectLst/>
              </a:rPr>
              <a:t> </a:t>
            </a:r>
            <a:r>
              <a:rPr lang="en-US" sz="3000" cap="all" dirty="0" err="1">
                <a:effectLst/>
              </a:rPr>
              <a:t>розсіювання</a:t>
            </a:r>
            <a:r>
              <a:rPr lang="en-US" sz="3000" cap="all" dirty="0">
                <a:effectLst/>
              </a:rPr>
              <a:t> </a:t>
            </a:r>
            <a:r>
              <a:rPr lang="en-US" sz="3000" cap="all" dirty="0" err="1">
                <a:effectLst/>
              </a:rPr>
              <a:t>для</a:t>
            </a:r>
            <a:r>
              <a:rPr lang="en-US" sz="3000" cap="all" dirty="0">
                <a:effectLst/>
              </a:rPr>
              <a:t> guns і </a:t>
            </a:r>
            <a:r>
              <a:rPr lang="en-US" sz="3000" cap="all" dirty="0" err="1">
                <a:effectLst/>
              </a:rPr>
              <a:t>всіх</a:t>
            </a:r>
            <a:r>
              <a:rPr lang="en-US" sz="3000" cap="all" dirty="0">
                <a:effectLst/>
              </a:rPr>
              <a:t> </a:t>
            </a:r>
            <a:r>
              <a:rPr lang="en-US" sz="3000" cap="all" dirty="0" err="1">
                <a:effectLst/>
              </a:rPr>
              <a:t>інших</a:t>
            </a:r>
            <a:r>
              <a:rPr lang="en-US" sz="3000" cap="all" dirty="0">
                <a:effectLst/>
              </a:rPr>
              <a:t> </a:t>
            </a:r>
            <a:r>
              <a:rPr lang="en-US" sz="3000" cap="all" dirty="0" err="1">
                <a:effectLst/>
              </a:rPr>
              <a:t>змінних</a:t>
            </a:r>
            <a:r>
              <a:rPr lang="en-US" sz="3000" cap="all" dirty="0">
                <a:effectLst/>
              </a:rPr>
              <a:t>:</a:t>
            </a:r>
            <a:endParaRPr lang="en-US" sz="3000" cap="all" dirty="0"/>
          </a:p>
        </p:txBody>
      </p:sp>
      <p:pic>
        <p:nvPicPr>
          <p:cNvPr id="5" name="Рисунок 4" descr="Изображение выглядит как текст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6586404-BC0F-4583-E0F6-47329901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" y="421802"/>
            <a:ext cx="5031799" cy="3836746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CB86EB4B-46C5-EAFF-B3E9-B78C495E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303" y="448987"/>
            <a:ext cx="5031799" cy="381158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55720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8AA2D-7831-D07A-CB92-A4F0CC34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>
                <a:effectLst/>
              </a:rPr>
              <a:t>Діаграми розсіювання для income та інших змінних:</a:t>
            </a:r>
            <a:endParaRPr lang="en-US" sz="3000" cap="all"/>
          </a:p>
        </p:txBody>
      </p:sp>
      <p:pic>
        <p:nvPicPr>
          <p:cNvPr id="4" name="Рисунок 3" descr="Изображение выглядит как снимок экрана, линия, диаграмм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4F2355-2A3B-9713-1955-7DC96DFB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" y="220394"/>
            <a:ext cx="5160237" cy="4063687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4452A11F-6E8E-C1EC-48B6-E100137E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31" y="220393"/>
            <a:ext cx="5472978" cy="406368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3897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8AA2D-7831-D07A-CB92-A4F0CC34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827" y="1936955"/>
            <a:ext cx="3272789" cy="2359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 algn="ctr">
              <a:spcAft>
                <a:spcPts val="800"/>
              </a:spcAft>
            </a:pPr>
            <a:r>
              <a:rPr lang="en-US" sz="3800" cap="all">
                <a:effectLst/>
              </a:rPr>
              <a:t> </a:t>
            </a:r>
            <a:br>
              <a:rPr lang="en-US" sz="3800" cap="all">
                <a:effectLst/>
              </a:rPr>
            </a:br>
            <a:r>
              <a:rPr lang="en-US" sz="3800" cap="all">
                <a:effectLst/>
              </a:rPr>
              <a:t>Діаграми розсіювання для drung і alcohol:</a:t>
            </a:r>
            <a:endParaRPr lang="en-US" sz="3800" cap="all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Рисунок 3" descr="Изображение выглядит как линия, диаграмма, Граф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4ABB6D2-3017-80F4-7484-B70AD9728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40"/>
          <a:stretch/>
        </p:blipFill>
        <p:spPr bwMode="auto">
          <a:xfrm>
            <a:off x="1482230" y="1340841"/>
            <a:ext cx="5452807" cy="437551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0374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D4CA55-181C-DDC7-FBD1-C6F9F3A6B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2" y="300427"/>
            <a:ext cx="6254383" cy="2580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7DBF1C-11EB-4891-739C-603BD711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22" y="3256821"/>
            <a:ext cx="5983835" cy="34493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422DF6-D40E-936C-680B-C98D7E441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41" y="2900579"/>
            <a:ext cx="6254383" cy="3657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2D8011-5E85-B020-A8EB-40C01C1DE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988" y="2919615"/>
            <a:ext cx="5410669" cy="32768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1B0E4EA-C89B-1BEF-69F0-FCD473DA8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292" y="2527777"/>
            <a:ext cx="5151566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5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9D3D9-8194-07D4-1239-5CEE94EF5C1C}"/>
              </a:ext>
            </a:extLst>
          </p:cNvPr>
          <p:cNvSpPr txBox="1"/>
          <p:nvPr/>
        </p:nvSpPr>
        <p:spPr>
          <a:xfrm>
            <a:off x="646612" y="1649374"/>
            <a:ext cx="3945053" cy="3561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uk-UA" sz="200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	Бачимо, що довірчі включають нуль а р значення коефіцієнтів більші за 0.05. Хоча сама модель статистично значуща із-за однієї зміни </a:t>
            </a:r>
            <a:r>
              <a:rPr lang="uk-UA" sz="2000" dirty="0" err="1"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population_count</a:t>
            </a:r>
            <a:r>
              <a:rPr lang="uk-UA" sz="200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</a:rPr>
              <a:t>. 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incident</a:t>
            </a:r>
            <a:r>
              <a:rPr lang="uk-UA" sz="200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_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count</a:t>
            </a:r>
            <a:r>
              <a:rPr lang="uk-UA" sz="200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має доволі низькі значення і цього не достатньо для дослідження. Тому вирішення проблеми ми вирішили розбивати наш дата сет не за містами, а за штатами.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effectLst/>
            </a:endParaRPr>
          </a:p>
          <a:p>
            <a:pPr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Рисунок 2" descr="Изображение выглядит как текст, Шрифт, лини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BAB2C99-6BFF-D8DE-712E-C7B874DC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44" y="3874757"/>
            <a:ext cx="3230699" cy="87609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01C1B3D-55DD-8CCA-389D-17B2E4E99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44" y="501738"/>
            <a:ext cx="3230699" cy="287524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196DCB0-1DDE-59D2-5EF6-ECF5686B4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865" y="501737"/>
            <a:ext cx="3099759" cy="287524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Шрифт, белый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5ADC9AFB-3772-4180-2C2E-0634F3497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865" y="4075158"/>
            <a:ext cx="3099759" cy="47529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054D4-6382-CD19-5C90-502D21C79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044" y="5546010"/>
            <a:ext cx="6357995" cy="6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0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155342-2186-96F0-5FDD-8AF41C49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1" y="4630993"/>
            <a:ext cx="7210692" cy="2227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28023-6E64-F219-94DD-57B706DB7FEF}"/>
              </a:ext>
            </a:extLst>
          </p:cNvPr>
          <p:cNvSpPr txBox="1"/>
          <p:nvPr/>
        </p:nvSpPr>
        <p:spPr>
          <a:xfrm>
            <a:off x="1214926" y="2967335"/>
            <a:ext cx="387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егресор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guns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впливає на кількість злочинів, що і тест підтверджує: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A625FA-A0F7-0B68-3BC1-F60CAAB7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08" y="0"/>
            <a:ext cx="7210692" cy="2227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5EF0F5-7719-53EE-EE1C-4E5536EC2C20}"/>
                  </a:ext>
                </a:extLst>
              </p:cNvPr>
              <p:cNvSpPr txBox="1"/>
              <p:nvPr/>
            </p:nvSpPr>
            <p:spPr>
              <a:xfrm>
                <a:off x="8367252" y="2660317"/>
                <a:ext cx="362810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drugs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uk-UA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х</m:t>
                        </m:r>
                      </m:e>
                      <m:sup>
                        <m:r>
                          <a:rPr lang="uk-UA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uk-UA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коефіцієнт є статистично значущий, бо довірчий не включає нуль, а тест також показує на статистичну значущість</a:t>
                </a:r>
                <a:endParaRPr lang="uk-UA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5EF0F5-7719-53EE-EE1C-4E5536EC2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252" y="2660317"/>
                <a:ext cx="3628103" cy="1754326"/>
              </a:xfrm>
              <a:prstGeom prst="rect">
                <a:avLst/>
              </a:prstGeom>
              <a:blipFill>
                <a:blip r:embed="rId4"/>
                <a:stretch>
                  <a:fillRect t="-17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A8B804A-B324-48E7-40EA-B6898DC79432}"/>
              </a:ext>
            </a:extLst>
          </p:cNvPr>
          <p:cNvCxnSpPr/>
          <p:nvPr/>
        </p:nvCxnSpPr>
        <p:spPr>
          <a:xfrm>
            <a:off x="713481" y="0"/>
            <a:ext cx="11478519" cy="685800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2E341FB5-E828-45A2-6B01-1855AE9A38B0}"/>
              </a:ext>
            </a:extLst>
          </p:cNvPr>
          <p:cNvSpPr/>
          <p:nvPr/>
        </p:nvSpPr>
        <p:spPr>
          <a:xfrm>
            <a:off x="1214926" y="2743200"/>
            <a:ext cx="3875214" cy="107517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9582F41-14AE-75D9-EFDC-DD127490B638}"/>
              </a:ext>
            </a:extLst>
          </p:cNvPr>
          <p:cNvSpPr/>
          <p:nvPr/>
        </p:nvSpPr>
        <p:spPr>
          <a:xfrm>
            <a:off x="8268930" y="2418735"/>
            <a:ext cx="3726426" cy="18891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54211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728023-6E64-F219-94DD-57B706DB7FEF}"/>
                  </a:ext>
                </a:extLst>
              </p:cNvPr>
              <p:cNvSpPr txBox="1"/>
              <p:nvPr/>
            </p:nvSpPr>
            <p:spPr>
              <a:xfrm>
                <a:off x="1322405" y="2660317"/>
                <a:ext cx="3580246" cy="1247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449580" algn="ctr">
                  <a:lnSpc>
                    <a:spcPct val="106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uk-UA" kern="1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К</a:t>
                </a:r>
                <a:r>
                  <a:rPr lang="uk-UA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оли ми добавляємо змінну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uk-UA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uk-UA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х</m:t>
                        </m:r>
                      </m:e>
                      <m:sup>
                        <m:r>
                          <a:rPr lang="uk-UA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uk-UA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тест показав, що самі змінні статистично значущі, але довірчі коефіцієнти включають нуль. </a:t>
                </a:r>
                <a:endParaRPr lang="uk-U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728023-6E64-F219-94DD-57B706DB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405" y="2660317"/>
                <a:ext cx="3580246" cy="1247329"/>
              </a:xfrm>
              <a:prstGeom prst="rect">
                <a:avLst/>
              </a:prstGeom>
              <a:blipFill>
                <a:blip r:embed="rId2"/>
                <a:stretch>
                  <a:fillRect t="-2439" r="-170" b="-682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5EF0F5-7719-53EE-EE1C-4E5536EC2C20}"/>
                  </a:ext>
                </a:extLst>
              </p:cNvPr>
              <p:cNvSpPr txBox="1"/>
              <p:nvPr/>
            </p:nvSpPr>
            <p:spPr>
              <a:xfrm>
                <a:off x="8318090" y="2997164"/>
                <a:ext cx="3628103" cy="120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dirty="0"/>
                  <a:t>Додавши змінну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х</m:t>
                        </m:r>
                      </m:e>
                      <m:sup>
                        <m:r>
                          <a:rPr lang="uk-UA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uk-UA" dirty="0"/>
                  <a:t>до моделі очевидно по довірчому і тесту, що такий підхід не є статистично значущий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5EF0F5-7719-53EE-EE1C-4E5536EC2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090" y="2997164"/>
                <a:ext cx="3628103" cy="1206549"/>
              </a:xfrm>
              <a:prstGeom prst="rect">
                <a:avLst/>
              </a:prstGeom>
              <a:blipFill>
                <a:blip r:embed="rId3"/>
                <a:stretch>
                  <a:fillRect l="-336" t="-2525" r="-1513" b="-707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A8B804A-B324-48E7-40EA-B6898DC79432}"/>
              </a:ext>
            </a:extLst>
          </p:cNvPr>
          <p:cNvCxnSpPr/>
          <p:nvPr/>
        </p:nvCxnSpPr>
        <p:spPr>
          <a:xfrm>
            <a:off x="713481" y="0"/>
            <a:ext cx="11478519" cy="685800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2E341FB5-E828-45A2-6B01-1855AE9A38B0}"/>
              </a:ext>
            </a:extLst>
          </p:cNvPr>
          <p:cNvSpPr/>
          <p:nvPr/>
        </p:nvSpPr>
        <p:spPr>
          <a:xfrm>
            <a:off x="1063976" y="2462303"/>
            <a:ext cx="4206113" cy="16574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9582F41-14AE-75D9-EFDC-DD127490B638}"/>
              </a:ext>
            </a:extLst>
          </p:cNvPr>
          <p:cNvSpPr/>
          <p:nvPr/>
        </p:nvSpPr>
        <p:spPr>
          <a:xfrm>
            <a:off x="8391833" y="2728170"/>
            <a:ext cx="3549445" cy="17445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9B3F4-F642-D699-1E89-D538396F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81" y="4630993"/>
            <a:ext cx="7210692" cy="22165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92B62D-FFBE-C87D-45A1-E174AEEB7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916" y="1"/>
            <a:ext cx="6853084" cy="25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10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728023-6E64-F219-94DD-57B706DB7FEF}"/>
              </a:ext>
            </a:extLst>
          </p:cNvPr>
          <p:cNvSpPr txBox="1"/>
          <p:nvPr/>
        </p:nvSpPr>
        <p:spPr>
          <a:xfrm>
            <a:off x="1167216" y="2728170"/>
            <a:ext cx="3843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ctr">
              <a:lnSpc>
                <a:spcPct val="106000"/>
              </a:lnSpc>
              <a:spcAft>
                <a:spcPts val="800"/>
              </a:spcAft>
            </a:pPr>
            <a:r>
              <a:rPr lang="uk-UA" dirty="0"/>
              <a:t>Якщо просто </a:t>
            </a:r>
            <a:r>
              <a:rPr lang="uk-UA" dirty="0" err="1"/>
              <a:t>прологарифмувати</a:t>
            </a:r>
            <a:r>
              <a:rPr lang="uk-UA" dirty="0"/>
              <a:t> регресор отримує довірчий який не включає нуль і тест де р-значення менше за 0.05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EF0F5-7719-53EE-EE1C-4E5536EC2C20}"/>
              </a:ext>
            </a:extLst>
          </p:cNvPr>
          <p:cNvSpPr txBox="1"/>
          <p:nvPr/>
        </p:nvSpPr>
        <p:spPr>
          <a:xfrm>
            <a:off x="8239433" y="3202858"/>
            <a:ext cx="3628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Тест показав, що самі змінні статистично значущі хоча окремо ці коефіцієнти статистично значущі на рівні 0.01. 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A8B804A-B324-48E7-40EA-B6898DC79432}"/>
              </a:ext>
            </a:extLst>
          </p:cNvPr>
          <p:cNvCxnSpPr/>
          <p:nvPr/>
        </p:nvCxnSpPr>
        <p:spPr>
          <a:xfrm>
            <a:off x="713481" y="0"/>
            <a:ext cx="11478519" cy="685800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2E341FB5-E828-45A2-6B01-1855AE9A38B0}"/>
              </a:ext>
            </a:extLst>
          </p:cNvPr>
          <p:cNvSpPr/>
          <p:nvPr/>
        </p:nvSpPr>
        <p:spPr>
          <a:xfrm>
            <a:off x="1063976" y="2462303"/>
            <a:ext cx="4206113" cy="16574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9582F41-14AE-75D9-EFDC-DD127490B638}"/>
              </a:ext>
            </a:extLst>
          </p:cNvPr>
          <p:cNvSpPr/>
          <p:nvPr/>
        </p:nvSpPr>
        <p:spPr>
          <a:xfrm>
            <a:off x="8011468" y="2930754"/>
            <a:ext cx="4084031" cy="17445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045845-413B-F764-489F-158BA6A9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0" y="4472705"/>
            <a:ext cx="7412473" cy="23598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693899-C8DB-DA59-0735-1902D07BA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29" y="0"/>
            <a:ext cx="6818671" cy="27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8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728023-6E64-F219-94DD-57B706DB7FEF}"/>
              </a:ext>
            </a:extLst>
          </p:cNvPr>
          <p:cNvSpPr txBox="1"/>
          <p:nvPr/>
        </p:nvSpPr>
        <p:spPr>
          <a:xfrm>
            <a:off x="925458" y="2579610"/>
            <a:ext cx="38435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ctr">
              <a:lnSpc>
                <a:spcPct val="106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І з останнього прикладу бачимо про абсолютну відсутність статистичної значущі, і приймаємо нульову гіпотезу:</a:t>
            </a:r>
            <a:endParaRPr lang="uk-U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EF0F5-7719-53EE-EE1C-4E5536EC2C20}"/>
              </a:ext>
            </a:extLst>
          </p:cNvPr>
          <p:cNvSpPr txBox="1"/>
          <p:nvPr/>
        </p:nvSpPr>
        <p:spPr>
          <a:xfrm>
            <a:off x="7850416" y="2742972"/>
            <a:ext cx="3628103" cy="125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44958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Коли ми додаємо х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^2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то самі коефіцієнті не статистично значущі і окремо тест показав р-значення більше за 0.05. 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A8B804A-B324-48E7-40EA-B6898DC79432}"/>
              </a:ext>
            </a:extLst>
          </p:cNvPr>
          <p:cNvCxnSpPr/>
          <p:nvPr/>
        </p:nvCxnSpPr>
        <p:spPr>
          <a:xfrm>
            <a:off x="713481" y="0"/>
            <a:ext cx="11478519" cy="685800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2E341FB5-E828-45A2-6B01-1855AE9A38B0}"/>
              </a:ext>
            </a:extLst>
          </p:cNvPr>
          <p:cNvSpPr/>
          <p:nvPr/>
        </p:nvSpPr>
        <p:spPr>
          <a:xfrm>
            <a:off x="865075" y="2280489"/>
            <a:ext cx="4206113" cy="16574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9582F41-14AE-75D9-EFDC-DD127490B638}"/>
              </a:ext>
            </a:extLst>
          </p:cNvPr>
          <p:cNvSpPr/>
          <p:nvPr/>
        </p:nvSpPr>
        <p:spPr>
          <a:xfrm>
            <a:off x="7761656" y="2540686"/>
            <a:ext cx="4042881" cy="16574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83450-DF3D-7259-EA39-4FFB6CC8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1" y="4049700"/>
            <a:ext cx="6660713" cy="28083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26F67A-52C5-B715-7625-5D05FB34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45" y="-1"/>
            <a:ext cx="7706155" cy="22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7A2F4-733D-C378-358D-B3A90CD9C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94" y="350887"/>
            <a:ext cx="6215826" cy="1556569"/>
          </a:xfrm>
        </p:spPr>
        <p:txBody>
          <a:bodyPr>
            <a:normAutofit/>
          </a:bodyPr>
          <a:lstStyle/>
          <a:p>
            <a:r>
              <a:rPr lang="uk-UA" b="1" kern="1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Переходимо до взаємо факторних змінних:</a:t>
            </a: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CA0670-C3E0-9C02-A9A5-B6A2229FC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1789471"/>
            <a:ext cx="6363309" cy="4611329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Змінні, що факторні взаємодіють у регресійній моделі, взаємодіють одна з одною, що означає, що вплив однієї змінної на залежну змінну залежить від рівня іншої змінної.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нашому випадку можемо розглянути наступні: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South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police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штати де начисляється найбільше кількість поліції( а до цього довели, що чим більше кількості інцидентів наслідує більшу кількість злочинів) знаходяться в південній частині.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uk-UA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west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income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де більша заробітна плата може наслідувати більш кращі умови для життя і тому ці штати мають мешу кількість інцидентів, а у нашому випадку вони скупчились на заході.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uk-UA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police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drugs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тобто де більше наркотиків, то більше поліції.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uk-UA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police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alcohol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де більше споживання алкоголю може наслідувати більше кількість злочинів, а щоб злочини уникнути поліції у штаті розміщують більше.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uk-UA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black person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alcohol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темношкірі впливають на злочинність, а тепер чи є зв’язок із кількістю споживання алкоголю.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100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4" descr="A black and white photo of tree Rings">
            <a:extLst>
              <a:ext uri="{FF2B5EF4-FFF2-40B4-BE49-F238E27FC236}">
                <a16:creationId xmlns:a16="http://schemas.microsoft.com/office/drawing/2014/main" id="{013EC27C-5E1D-7EBE-16BE-2DBA1C813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0" r="34974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6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Шрифт, снимок экран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9D5BB39-9608-7C90-089D-1DE426A8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954" y="156697"/>
            <a:ext cx="5630333" cy="64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3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A3D0CF5-C0A0-4195-804D-B82489B1D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FC1F66-9AD2-66C9-7D58-4E90E830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1666" cy="35718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F06A39-4A4E-2AC6-9663-99133DDC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06" y="4001729"/>
            <a:ext cx="7096795" cy="28564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5AF697-1A98-487F-2A4C-733D3C10B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70506"/>
            <a:ext cx="5291666" cy="35317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E8D6B0-7EBD-157F-15B7-BA1F87DEF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457" y="3570506"/>
            <a:ext cx="5712543" cy="3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89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A93D19-8856-8B94-E1AA-BF653908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uk-UA" sz="2200" b="1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Кількість поліції та відсоток споживання наркотиків.</a:t>
            </a:r>
            <a:endParaRPr lang="uk-UA" sz="2200"/>
          </a:p>
        </p:txBody>
      </p:sp>
      <p:pic>
        <p:nvPicPr>
          <p:cNvPr id="4" name="Рисунок 3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CC9E203E-269E-B968-1EC4-ABC9A668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876414"/>
            <a:ext cx="6900380" cy="310517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43C34C5-6816-A4D4-61E3-BF0F7BB08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Знову ж таки, що довірчий включає нуль але коефіцієнт на 0.1 статистично значущий. А стосовно тесту отримали ще нижче р-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значеня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що стверджує про свій вплив на модель. Можемо помітити, що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самец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ей фактор взаємодії найбільше вплинув на модель, що для ключових змінних коефіцієнти змінились.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600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69648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1CC3A-CFB0-BF27-8B85-D93633F0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uk-UA" sz="22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Відсоток темношкірого населення і алкоголю.</a:t>
            </a:r>
            <a:endParaRPr lang="uk-UA" sz="2200" dirty="0"/>
          </a:p>
        </p:txBody>
      </p:sp>
      <p:pic>
        <p:nvPicPr>
          <p:cNvPr id="4" name="Рисунок 3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18150BE3-FCEE-06FD-128D-4B271835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2083426"/>
            <a:ext cx="6900380" cy="269114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D98C190-E1F1-D8E0-9F33-4E0D70046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Тут найкраща картина відносно отриманих статистичних значень. Довірчий не включає нуль а коефіцієнт отримали статистично значущий на основі 0.05.</a:t>
            </a:r>
          </a:p>
          <a:p>
            <a:pPr marL="0" indent="0">
              <a:buNone/>
            </a:pPr>
            <a:endParaRPr lang="uk-UA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А тест отримали статистично значущий. Тобто це вдалий вибір стосовно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фактора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взаємодії. І можемо також поглянути що в ключових регресорів моделі коефіцієнти значення змінились.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30422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869C9-0185-06C9-58BD-A1D970D3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uk-UA" sz="2000" b="1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Відсоток темношкірого населення і споживання алкоголю.</a:t>
            </a:r>
            <a:r>
              <a:rPr lang="uk-UA" sz="20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uk-UA" sz="2000"/>
          </a:p>
        </p:txBody>
      </p:sp>
      <p:pic>
        <p:nvPicPr>
          <p:cNvPr id="4" name="Рисунок 3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148DFFE8-5D49-A913-2785-A8EACDF3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867788"/>
            <a:ext cx="6900380" cy="3122423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A74C12C-6071-1CD1-C784-BAD84DEF0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Довірчий включає нуль, а сам коефіцієнт статистично значущий на рівні 0.01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А тест показує, що відсутній вплив на модель. Тому саме цей фактор взаємодії не є статистично значущий.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600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9415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95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96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3076" name="Picture 4" descr="Графики, диаграммы и графики иллюстрации. бизнес-маркетинг, статистика,  анализ данных. | Премиум векторы">
            <a:extLst>
              <a:ext uri="{FF2B5EF4-FFF2-40B4-BE49-F238E27FC236}">
                <a16:creationId xmlns:a16="http://schemas.microsoft.com/office/drawing/2014/main" id="{FC390EA0-E81A-D62C-C5DA-26B8FB82A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9" b="22074"/>
          <a:stretch/>
        </p:blipFill>
        <p:spPr bwMode="auto">
          <a:xfrm>
            <a:off x="20" y="10"/>
            <a:ext cx="12191980" cy="68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8" name="Rectangle 3097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02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4FA95-DA15-5973-5C5C-E06BE0B9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>
                <a:solidFill>
                  <a:schemeClr val="bg2"/>
                </a:solidFill>
                <a:effectLst/>
              </a:rPr>
              <a:t>Регресійна модель без контрольних змін</a:t>
            </a:r>
            <a:endParaRPr lang="en-US" sz="5600" cap="all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22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9D113-D3AC-1EB5-D6EB-D622AF790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684" y="803787"/>
            <a:ext cx="6176776" cy="1485900"/>
          </a:xfrm>
        </p:spPr>
        <p:txBody>
          <a:bodyPr>
            <a:normAutofit/>
          </a:bodyPr>
          <a:lstStyle/>
          <a:p>
            <a:pPr algn="ctr"/>
            <a:r>
              <a:rPr lang="uk-UA" b="1" kern="1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Створення нових індикаторних змінних</a:t>
            </a:r>
            <a:endParaRPr lang="uk-UA" dirty="0"/>
          </a:p>
        </p:txBody>
      </p:sp>
      <p:pic>
        <p:nvPicPr>
          <p:cNvPr id="4" name="Рисунок 3" descr="Изображение выглядит как текст, снимок экрана, меню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72715FC6-A40B-7062-DC4F-59D89CCEF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0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A3644-384D-671C-4307-13789A397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114" y="2831690"/>
            <a:ext cx="5534486" cy="3400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 щодо створення нових індикаторних змінних будемо досліджувати у змінній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drugs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alcohol</a:t>
            </a:r>
            <a:r>
              <a:rPr lang="uk-UA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де одна половина штатів буде мати проблеми з наркотиками\алкоголем, а інші- менше.</a:t>
            </a:r>
            <a:endParaRPr lang="uk-U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4662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532BEEA8-7BF4-95CB-416F-DF52DFF9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909" y="403043"/>
            <a:ext cx="6409902" cy="237064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алгебра&#10;&#10;Автоматически созданное описание">
            <a:extLst>
              <a:ext uri="{FF2B5EF4-FFF2-40B4-BE49-F238E27FC236}">
                <a16:creationId xmlns:a16="http://schemas.microsoft.com/office/drawing/2014/main" id="{0C57FEFC-5F0D-4277-E557-C801E5C85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09" y="3745024"/>
            <a:ext cx="6414834" cy="2709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5DCD7F-D599-18E6-6FA4-07FF37D0827C}"/>
              </a:ext>
            </a:extLst>
          </p:cNvPr>
          <p:cNvSpPr txBox="1"/>
          <p:nvPr/>
        </p:nvSpPr>
        <p:spPr>
          <a:xfrm>
            <a:off x="1411741" y="2413337"/>
            <a:ext cx="3244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 тести і довірчі показали про статистичну незначущість. Тому всюди приймаємо нульову гіпотезу. Але можем помітити що деякі коефіцієнти змінили трішки свої значення.</a:t>
            </a:r>
            <a:endParaRPr lang="uk-U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62DDE732-FFAE-9E2E-C9D6-D79CCE7B8F5C}"/>
              </a:ext>
            </a:extLst>
          </p:cNvPr>
          <p:cNvSpPr/>
          <p:nvPr/>
        </p:nvSpPr>
        <p:spPr>
          <a:xfrm>
            <a:off x="1070391" y="1841090"/>
            <a:ext cx="3927345" cy="288085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B7E7418-6638-4ABA-6853-C5A242712B8C}"/>
              </a:ext>
            </a:extLst>
          </p:cNvPr>
          <p:cNvCxnSpPr>
            <a:stCxn id="9" idx="6"/>
          </p:cNvCxnSpPr>
          <p:nvPr/>
        </p:nvCxnSpPr>
        <p:spPr>
          <a:xfrm>
            <a:off x="4997736" y="3281516"/>
            <a:ext cx="71942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17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B6AE472-093F-13E5-6342-45A9FD110A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03641"/>
                  </p:ext>
                </p:extLst>
              </p:nvPr>
            </p:nvGraphicFramePr>
            <p:xfrm>
              <a:off x="0" y="0"/>
              <a:ext cx="7472516" cy="6836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8129">
                      <a:extLst>
                        <a:ext uri="{9D8B030D-6E8A-4147-A177-3AD203B41FA5}">
                          <a16:colId xmlns:a16="http://schemas.microsoft.com/office/drawing/2014/main" val="2067013473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508596207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4046279638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40454176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</a:t>
                          </a:r>
                          <a:r>
                            <a:rPr lang="en-GB" baseline="30000" dirty="0"/>
                            <a:t>st</a:t>
                          </a:r>
                          <a:r>
                            <a:rPr lang="en-GB" dirty="0"/>
                            <a:t> 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  <a:r>
                            <a:rPr lang="en-GB" baseline="30000" dirty="0"/>
                            <a:t>nd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  <a:r>
                            <a:rPr lang="en-GB" baseline="30000" dirty="0"/>
                            <a:t>rd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89465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Male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0.244***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0.244***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0.175***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423755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(0.081, 0.407)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(0.113, 0.335)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(0.066, 0.283)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781673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South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0.343**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-0.217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-0.184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728894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(0.043, 0.644)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(-0.503, 0.069)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(-0.496, 0.128)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26522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West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-0.619***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-0.357***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-8.215**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07414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(-1.062, -0.176)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(-0.629,-0.085)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(-15.873, -0.556)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7535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North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-0.107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-0.211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-0.167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30915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(-0.396, 0.181)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(-0.473, 0.050)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(-0.391, 0.058)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6753514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Black Person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0.024***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0.012*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61159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(0.011, 0.038)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(-0.001, 0.026)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348250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Police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0.358***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0.456***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992247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(0.089, 0.627)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(0.173, 0,739)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4602170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Alcohol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0.011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0.018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52485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(-0.024, 0.046)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(-0.014, 0.05)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9663038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Constant</a:t>
                          </a:r>
                          <a:endParaRPr lang="uk-UA" dirty="0"/>
                        </a:p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-3,411***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-9.521***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-8.069***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015287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(-5.895, -0.927)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(-13,308, -5.735)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(-12.569, -3.57)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5243405"/>
                      </a:ext>
                    </a:extLst>
                  </a:tr>
                  <a:tr h="358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52998"/>
                      </a:ext>
                    </a:extLst>
                  </a:tr>
                  <a:tr h="358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Adjusted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uk-UA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0.465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0.758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0.775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24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B6AE472-093F-13E5-6342-45A9FD110A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103641"/>
                  </p:ext>
                </p:extLst>
              </p:nvPr>
            </p:nvGraphicFramePr>
            <p:xfrm>
              <a:off x="0" y="0"/>
              <a:ext cx="7472516" cy="6836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8129">
                      <a:extLst>
                        <a:ext uri="{9D8B030D-6E8A-4147-A177-3AD203B41FA5}">
                          <a16:colId xmlns:a16="http://schemas.microsoft.com/office/drawing/2014/main" val="2067013473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508596207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4046279638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404541761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</a:t>
                          </a:r>
                          <a:r>
                            <a:rPr lang="en-GB" baseline="30000" dirty="0"/>
                            <a:t>st</a:t>
                          </a:r>
                          <a:r>
                            <a:rPr lang="en-GB" dirty="0"/>
                            <a:t> 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  <a:r>
                            <a:rPr lang="en-GB" baseline="30000" dirty="0"/>
                            <a:t>nd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  <a:r>
                            <a:rPr lang="en-GB" baseline="30000" dirty="0"/>
                            <a:t>rd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89465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Male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0.244***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0.244***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0.175***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423755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(0.081, 0.407)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(0.113, 0.335)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(0.066, 0.283)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781673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South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0.343**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-0.217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-0.184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728894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(0.043, 0.644)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(-0.503, 0.069)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(-0.496, 0.128)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26522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West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-0.619***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-0.357***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-8.215**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07414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(-1.062, -0.176)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(-0.629,-0.085)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(-15.873, -0.556)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7535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North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-0.107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-0.211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-0.167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30915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(-0.396, 0.181)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(-0.473, 0.050)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(-0.391, 0.058)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6753514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Black Person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0.024***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0.012*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61159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(0.011, 0.038)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(-0.001, 0.026)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348250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Police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0.358***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0.456***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992247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(0.089, 0.627)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(0.173, 0,739)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4602170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Alcohol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0.011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0.018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52485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(-0.024, 0.046)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(-0.014, 0.05)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9663038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Constant</a:t>
                          </a:r>
                          <a:endParaRPr lang="uk-UA" dirty="0"/>
                        </a:p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-3,411***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-9.521***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-8.069***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015287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(-5.895, -0.927)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(-13,308, -5.735)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(-12.569, -3.57)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52434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529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2"/>
                          <a:stretch>
                            <a:fillRect l="-651" t="-1778333" r="-300651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0.465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0.758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0.775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243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D598432B-A95E-6B43-C066-30E00D086C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835899"/>
                  </p:ext>
                </p:extLst>
              </p:nvPr>
            </p:nvGraphicFramePr>
            <p:xfrm>
              <a:off x="7472516" y="0"/>
              <a:ext cx="4719483" cy="68579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684">
                      <a:extLst>
                        <a:ext uri="{9D8B030D-6E8A-4147-A177-3AD203B41FA5}">
                          <a16:colId xmlns:a16="http://schemas.microsoft.com/office/drawing/2014/main" val="2067013473"/>
                        </a:ext>
                      </a:extLst>
                    </a:gridCol>
                    <a:gridCol w="1779638">
                      <a:extLst>
                        <a:ext uri="{9D8B030D-6E8A-4147-A177-3AD203B41FA5}">
                          <a16:colId xmlns:a16="http://schemas.microsoft.com/office/drawing/2014/main" val="4046279638"/>
                        </a:ext>
                      </a:extLst>
                    </a:gridCol>
                    <a:gridCol w="1573161">
                      <a:extLst>
                        <a:ext uri="{9D8B030D-6E8A-4147-A177-3AD203B41FA5}">
                          <a16:colId xmlns:a16="http://schemas.microsoft.com/office/drawing/2014/main" val="4045417610"/>
                        </a:ext>
                      </a:extLst>
                    </a:gridCol>
                  </a:tblGrid>
                  <a:tr h="370606">
                    <a:tc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  <a:r>
                            <a:rPr lang="en-GB" baseline="30000" dirty="0"/>
                            <a:t>nd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  <a:r>
                            <a:rPr lang="en-GB" baseline="30000" dirty="0"/>
                            <a:t>rd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89465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Guns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-0.078***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1.305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423755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(-0.14, -0.017)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(-3.426, 6.036)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781673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4.676**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1.305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7288941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(0.432, 8.92)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(-3.426, 6.036)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26522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Drugs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0.035***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0.19***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07414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(0.017, 0.054)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(0.069, 0.311)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7535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𝐷𝑟𝑢𝑔𝑠</m:t>
                                  </m:r>
                                </m:e>
                                <m:sup>
                                  <m:r>
                                    <a:rPr lang="uk-UA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-0.006***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309151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(-0.01, -0.002)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6753514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I(log(guns))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-0.376***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61159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(-0.662, -0.09)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348250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West: 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8.205**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992247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(0.321,16.09)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4602170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Prisoners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11.488***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15,001***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52485"/>
                      </a:ext>
                    </a:extLst>
                  </a:tr>
                  <a:tr h="481481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(4,144,18.833)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(7.722, 22.279)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9663038"/>
                      </a:ext>
                    </a:extLst>
                  </a:tr>
                  <a:tr h="400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52998"/>
                      </a:ext>
                    </a:extLst>
                  </a:tr>
                  <a:tr h="400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Adjusted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uk-UA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0.758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0.775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24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D598432B-A95E-6B43-C066-30E00D086C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835899"/>
                  </p:ext>
                </p:extLst>
              </p:nvPr>
            </p:nvGraphicFramePr>
            <p:xfrm>
              <a:off x="7472516" y="0"/>
              <a:ext cx="4719483" cy="68579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684">
                      <a:extLst>
                        <a:ext uri="{9D8B030D-6E8A-4147-A177-3AD203B41FA5}">
                          <a16:colId xmlns:a16="http://schemas.microsoft.com/office/drawing/2014/main" val="2067013473"/>
                        </a:ext>
                      </a:extLst>
                    </a:gridCol>
                    <a:gridCol w="1779638">
                      <a:extLst>
                        <a:ext uri="{9D8B030D-6E8A-4147-A177-3AD203B41FA5}">
                          <a16:colId xmlns:a16="http://schemas.microsoft.com/office/drawing/2014/main" val="4046279638"/>
                        </a:ext>
                      </a:extLst>
                    </a:gridCol>
                    <a:gridCol w="1573161">
                      <a:extLst>
                        <a:ext uri="{9D8B030D-6E8A-4147-A177-3AD203B41FA5}">
                          <a16:colId xmlns:a16="http://schemas.microsoft.com/office/drawing/2014/main" val="4045417610"/>
                        </a:ext>
                      </a:extLst>
                    </a:gridCol>
                  </a:tblGrid>
                  <a:tr h="370606">
                    <a:tc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  <a:r>
                            <a:rPr lang="en-GB" baseline="30000" dirty="0"/>
                            <a:t>nd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  <a:r>
                            <a:rPr lang="en-GB" baseline="30000" dirty="0"/>
                            <a:t>rd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89465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Guns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-0.078***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1.305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423755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(-0.14, -0.017)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(-3.426, 6.036)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781673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4.676**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1.305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7288941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(0.432, 8.92)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(-3.426, 6.036)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26522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Drugs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0.035***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0.19***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07414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(0.017, 0.054)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(0.069, 0.311)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7535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3"/>
                          <a:stretch>
                            <a:fillRect l="-446" t="-351145" r="-248214" b="-419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-0.006***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309151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(-0.01, -0.002)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6753514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I(log(guns))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-0.376***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61159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(-0.662, -0.09)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348250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West: 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8.205**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992247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(0.321,16.09)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4602170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Prisoners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11.488***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15,001***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52485"/>
                      </a:ext>
                    </a:extLst>
                  </a:tr>
                  <a:tr h="481481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(4,144,18.833)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(7.722, 22.279)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9663038"/>
                      </a:ext>
                    </a:extLst>
                  </a:tr>
                  <a:tr h="400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52998"/>
                      </a:ext>
                    </a:extLst>
                  </a:tr>
                  <a:tr h="400394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3"/>
                          <a:stretch>
                            <a:fillRect l="-446" t="-1612121" r="-248214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0.758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0.775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243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8504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6B3FA198-8A64-4B72-9601-3E4D1D385A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снимок экрана, число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634A9C60-568C-8346-EE0F-7C01B47A5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464" y="-377"/>
            <a:ext cx="3679452" cy="68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6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B6AE472-093F-13E5-6342-45A9FD110A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673936"/>
                  </p:ext>
                </p:extLst>
              </p:nvPr>
            </p:nvGraphicFramePr>
            <p:xfrm>
              <a:off x="0" y="0"/>
              <a:ext cx="7472516" cy="68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8129">
                      <a:extLst>
                        <a:ext uri="{9D8B030D-6E8A-4147-A177-3AD203B41FA5}">
                          <a16:colId xmlns:a16="http://schemas.microsoft.com/office/drawing/2014/main" val="2067013473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508596207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4046279638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40454176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</a:t>
                          </a:r>
                          <a:r>
                            <a:rPr lang="en-GB" baseline="30000" dirty="0"/>
                            <a:t>st</a:t>
                          </a:r>
                          <a:r>
                            <a:rPr lang="en-GB" dirty="0"/>
                            <a:t> 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  <a:r>
                            <a:rPr lang="en-GB" baseline="30000" dirty="0"/>
                            <a:t>nd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  <a:r>
                            <a:rPr lang="en-GB" baseline="30000" dirty="0"/>
                            <a:t>rd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89465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Male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0.244+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0.244*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0.175**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423755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(0.095)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(0.027)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781673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Black Person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0.024**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0.012*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7288941"/>
                      </a:ext>
                    </a:extLst>
                  </a:tr>
                  <a:tr h="357455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03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03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26522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Police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0.358**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0.456**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07414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59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(0,</a:t>
                          </a:r>
                          <a:r>
                            <a:rPr lang="ru-RU" sz="1600" dirty="0"/>
                            <a:t>0</a:t>
                          </a:r>
                          <a:r>
                            <a:rPr lang="en-GB" sz="1600" dirty="0"/>
                            <a:t>73)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7535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Alcohol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0.011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0.018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30915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09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</a:t>
                          </a:r>
                          <a:r>
                            <a:rPr lang="ru-RU" sz="1600" dirty="0"/>
                            <a:t>01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6753514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Prisoners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11.488*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15,001***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61159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2.555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1.057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348250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4.676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1.305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992247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3.353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2.45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4602170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Drugs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0.035*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0.19</a:t>
                          </a:r>
                          <a:r>
                            <a:rPr lang="ru-RU" sz="1600" dirty="0"/>
                            <a:t>+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52485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08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73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9663038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Guns</a:t>
                          </a:r>
                          <a:endParaRPr lang="uk-UA" dirty="0"/>
                        </a:p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-0.078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015287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0.049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5243405"/>
                      </a:ext>
                    </a:extLst>
                  </a:tr>
                  <a:tr h="358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52998"/>
                      </a:ext>
                    </a:extLst>
                  </a:tr>
                  <a:tr h="358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Adjusted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uk-UA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0.465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0.758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0.775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24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B6AE472-093F-13E5-6342-45A9FD110A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673936"/>
                  </p:ext>
                </p:extLst>
              </p:nvPr>
            </p:nvGraphicFramePr>
            <p:xfrm>
              <a:off x="0" y="0"/>
              <a:ext cx="7472516" cy="68351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8129">
                      <a:extLst>
                        <a:ext uri="{9D8B030D-6E8A-4147-A177-3AD203B41FA5}">
                          <a16:colId xmlns:a16="http://schemas.microsoft.com/office/drawing/2014/main" val="2067013473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508596207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4046279638"/>
                        </a:ext>
                      </a:extLst>
                    </a:gridCol>
                    <a:gridCol w="1868129">
                      <a:extLst>
                        <a:ext uri="{9D8B030D-6E8A-4147-A177-3AD203B41FA5}">
                          <a16:colId xmlns:a16="http://schemas.microsoft.com/office/drawing/2014/main" val="404541761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</a:t>
                          </a:r>
                          <a:r>
                            <a:rPr lang="en-GB" baseline="30000" dirty="0"/>
                            <a:t>st</a:t>
                          </a:r>
                          <a:r>
                            <a:rPr lang="en-GB" dirty="0"/>
                            <a:t> 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  <a:r>
                            <a:rPr lang="en-GB" baseline="30000" dirty="0"/>
                            <a:t>nd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  <a:r>
                            <a:rPr lang="en-GB" baseline="30000" dirty="0"/>
                            <a:t>rd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89465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Male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0.244+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/>
                            <a:t>0.244*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0.175**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423755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(0.095)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(0.05)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(0.027)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781673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Black Person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0.024**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0.012*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7288941"/>
                      </a:ext>
                    </a:extLst>
                  </a:tr>
                  <a:tr h="357455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03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03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26522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Police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0.358**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0.456**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07414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59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(0,</a:t>
                          </a:r>
                          <a:r>
                            <a:rPr lang="ru-RU" sz="1600" dirty="0"/>
                            <a:t>0</a:t>
                          </a:r>
                          <a:r>
                            <a:rPr lang="en-GB" sz="1600" dirty="0"/>
                            <a:t>73)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7535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Alcohol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0.011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0.018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730915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09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</a:t>
                          </a:r>
                          <a:r>
                            <a:rPr lang="ru-RU" sz="1600" dirty="0"/>
                            <a:t>01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6753514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Prisoners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11.488*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15,001***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361159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2.555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1.057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348250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4.676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1.305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992247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3.353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2.45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4602170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Drugs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0.035*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0.19</a:t>
                          </a:r>
                          <a:r>
                            <a:rPr lang="ru-RU" sz="1600" dirty="0"/>
                            <a:t>+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52485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08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</a:t>
                          </a:r>
                          <a:r>
                            <a:rPr lang="ru-RU" sz="1600" dirty="0"/>
                            <a:t>73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9663038"/>
                      </a:ext>
                    </a:extLst>
                  </a:tr>
                  <a:tr h="35869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Guns</a:t>
                          </a:r>
                          <a:endParaRPr lang="uk-UA" dirty="0"/>
                        </a:p>
                        <a:p>
                          <a:pPr algn="ctr"/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-0.078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0152871"/>
                      </a:ext>
                    </a:extLst>
                  </a:tr>
                  <a:tr h="358696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0.049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52434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529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2"/>
                          <a:stretch>
                            <a:fillRect l="-651" t="-1778333" r="-300651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0.465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0.758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0.775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243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D598432B-A95E-6B43-C066-30E00D086C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083102"/>
                  </p:ext>
                </p:extLst>
              </p:nvPr>
            </p:nvGraphicFramePr>
            <p:xfrm>
              <a:off x="7472516" y="0"/>
              <a:ext cx="4719483" cy="35737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684">
                      <a:extLst>
                        <a:ext uri="{9D8B030D-6E8A-4147-A177-3AD203B41FA5}">
                          <a16:colId xmlns:a16="http://schemas.microsoft.com/office/drawing/2014/main" val="2067013473"/>
                        </a:ext>
                      </a:extLst>
                    </a:gridCol>
                    <a:gridCol w="1779638">
                      <a:extLst>
                        <a:ext uri="{9D8B030D-6E8A-4147-A177-3AD203B41FA5}">
                          <a16:colId xmlns:a16="http://schemas.microsoft.com/office/drawing/2014/main" val="4046279638"/>
                        </a:ext>
                      </a:extLst>
                    </a:gridCol>
                    <a:gridCol w="1573161">
                      <a:extLst>
                        <a:ext uri="{9D8B030D-6E8A-4147-A177-3AD203B41FA5}">
                          <a16:colId xmlns:a16="http://schemas.microsoft.com/office/drawing/2014/main" val="4045417610"/>
                        </a:ext>
                      </a:extLst>
                    </a:gridCol>
                  </a:tblGrid>
                  <a:tr h="370606">
                    <a:tc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  <a:r>
                            <a:rPr lang="en-GB" baseline="30000" dirty="0"/>
                            <a:t>nd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  <a:r>
                            <a:rPr lang="en-GB" baseline="30000" dirty="0"/>
                            <a:t>rd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89465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𝐷𝑟𝑢𝑔𝑠</m:t>
                                  </m:r>
                                </m:e>
                                <m:sup>
                                  <m:r>
                                    <a:rPr lang="uk-UA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-0.006</a:t>
                          </a:r>
                          <a:r>
                            <a:rPr lang="ru-RU" sz="1600" dirty="0"/>
                            <a:t>+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423755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(0.002)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781673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I(log(guns))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-0.376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7288941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0.236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26522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West: 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8.205**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07414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(0.902)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7535"/>
                      </a:ext>
                    </a:extLst>
                  </a:tr>
                  <a:tr h="400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52998"/>
                      </a:ext>
                    </a:extLst>
                  </a:tr>
                  <a:tr h="400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Adjusted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uk-UA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uk-UA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uk-UA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0.758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0.775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243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D598432B-A95E-6B43-C066-30E00D086C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083102"/>
                  </p:ext>
                </p:extLst>
              </p:nvPr>
            </p:nvGraphicFramePr>
            <p:xfrm>
              <a:off x="7472516" y="0"/>
              <a:ext cx="4719483" cy="35737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684">
                      <a:extLst>
                        <a:ext uri="{9D8B030D-6E8A-4147-A177-3AD203B41FA5}">
                          <a16:colId xmlns:a16="http://schemas.microsoft.com/office/drawing/2014/main" val="2067013473"/>
                        </a:ext>
                      </a:extLst>
                    </a:gridCol>
                    <a:gridCol w="1779638">
                      <a:extLst>
                        <a:ext uri="{9D8B030D-6E8A-4147-A177-3AD203B41FA5}">
                          <a16:colId xmlns:a16="http://schemas.microsoft.com/office/drawing/2014/main" val="4046279638"/>
                        </a:ext>
                      </a:extLst>
                    </a:gridCol>
                    <a:gridCol w="1573161">
                      <a:extLst>
                        <a:ext uri="{9D8B030D-6E8A-4147-A177-3AD203B41FA5}">
                          <a16:colId xmlns:a16="http://schemas.microsoft.com/office/drawing/2014/main" val="4045417610"/>
                        </a:ext>
                      </a:extLst>
                    </a:gridCol>
                  </a:tblGrid>
                  <a:tr h="370606">
                    <a:tc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  <a:r>
                            <a:rPr lang="en-GB" baseline="30000" dirty="0"/>
                            <a:t>nd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  <a:r>
                            <a:rPr lang="en-GB" baseline="30000" dirty="0"/>
                            <a:t>rd</a:t>
                          </a:r>
                          <a:r>
                            <a:rPr lang="en-GB" dirty="0"/>
                            <a:t> Model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7089465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3"/>
                          <a:stretch>
                            <a:fillRect l="-446" t="-50382" r="-248214" b="-3091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-0.006</a:t>
                          </a:r>
                          <a:r>
                            <a:rPr lang="ru-RU" sz="1600" dirty="0"/>
                            <a:t>+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9423755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(0.002)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781673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I(log(guns))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-0.376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7288941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</a:t>
                          </a:r>
                          <a:r>
                            <a:rPr lang="ru-RU" sz="1600" dirty="0"/>
                            <a:t>0.236</a:t>
                          </a:r>
                          <a:r>
                            <a:rPr lang="en-GB" sz="1600" dirty="0"/>
                            <a:t>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5526522"/>
                      </a:ext>
                    </a:extLst>
                  </a:tr>
                  <a:tr h="4003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West: income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8.205**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3007414"/>
                      </a:ext>
                    </a:extLst>
                  </a:tr>
                  <a:tr h="400394">
                    <a:tc vMerge="1">
                      <a:txBody>
                        <a:bodyPr/>
                        <a:lstStyle/>
                        <a:p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uk-UA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(0.902)</a:t>
                          </a:r>
                          <a:endParaRPr lang="uk-U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7777535"/>
                      </a:ext>
                    </a:extLst>
                  </a:tr>
                  <a:tr h="400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Observation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51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552998"/>
                      </a:ext>
                    </a:extLst>
                  </a:tr>
                  <a:tr h="400394">
                    <a:tc>
                      <a:txBody>
                        <a:bodyPr/>
                        <a:lstStyle/>
                        <a:p>
                          <a:endParaRPr lang="uk-UA"/>
                        </a:p>
                      </a:txBody>
                      <a:tcPr>
                        <a:blipFill>
                          <a:blip r:embed="rId3"/>
                          <a:stretch>
                            <a:fillRect l="-446" t="-796970" r="-248214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0.758</a:t>
                          </a:r>
                          <a:endParaRPr lang="uk-U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0.775</a:t>
                          </a:r>
                          <a:endParaRPr lang="uk-U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2243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2833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число, снимок экрана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3AD014DA-ECFD-3530-FDBE-166C6216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969" y="0"/>
            <a:ext cx="5207985" cy="5597146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линия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0CF0AE5-A5BA-CEF1-8CBC-FFF350E1F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57"/>
          <a:stretch/>
        </p:blipFill>
        <p:spPr bwMode="auto">
          <a:xfrm>
            <a:off x="4002969" y="5597146"/>
            <a:ext cx="5207984" cy="1260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7106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487C5-EEAE-CCC7-91DE-664C76EC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934" y="1114302"/>
            <a:ext cx="3053039" cy="683956"/>
          </a:xfrm>
        </p:spPr>
        <p:txBody>
          <a:bodyPr anchor="b">
            <a:normAutofit/>
          </a:bodyPr>
          <a:lstStyle/>
          <a:p>
            <a:r>
              <a:rPr lang="uk-UA" sz="2800" dirty="0"/>
              <a:t>Висновок</a:t>
            </a:r>
          </a:p>
        </p:txBody>
      </p:sp>
      <p:pic>
        <p:nvPicPr>
          <p:cNvPr id="1026" name="Picture 2" descr="Висновки по Дисертації ВАК - Як Написати? | 100% Корисно">
            <a:extLst>
              <a:ext uri="{FF2B5EF4-FFF2-40B4-BE49-F238E27FC236}">
                <a16:creationId xmlns:a16="http://schemas.microsoft.com/office/drawing/2014/main" id="{351D5C1B-92AF-243E-8B37-87178545E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"/>
          <a:stretch/>
        </p:blipFill>
        <p:spPr bwMode="auto">
          <a:xfrm>
            <a:off x="634275" y="1487743"/>
            <a:ext cx="6900380" cy="388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9026DD6-4EA4-F225-1D6A-C0C6079EB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1986116"/>
            <a:ext cx="3086302" cy="4231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Все ж можемо помітити різницю між моделями, а саме їхніми значеннями коефіцієнтів регресорів деякі із них досить нормально змінили своє значення. А при різних похибок коефіцієнти також змінили трохи свою поведінку. Тому можемо зробити висновок про існування факторів, які впливають на злочинність, але вони не вказані в роботі. Тобто модель не стійка і потрібно додати ще змінні для зменшення 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OVB</a:t>
            </a:r>
            <a:r>
              <a:rPr lang="ru-RU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sz="1600" dirty="0"/>
          </a:p>
        </p:txBody>
      </p:sp>
      <p:sp>
        <p:nvSpPr>
          <p:cNvPr id="1040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9548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З якого джерела можна?.. | Листи до приятелів">
            <a:extLst>
              <a:ext uri="{FF2B5EF4-FFF2-40B4-BE49-F238E27FC236}">
                <a16:creationId xmlns:a16="http://schemas.microsoft.com/office/drawing/2014/main" id="{0849BBF3-86D7-8747-D0EB-85D8D48D2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 bwMode="auto">
          <a:xfrm>
            <a:off x="0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C74A8-3058-5447-7DC5-2E9F9632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uk-UA" dirty="0"/>
              <a:t>Джерела: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482A3-D8DE-DB47-92DB-5D9A51AC4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00981"/>
            <a:ext cx="9753601" cy="4166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in Prison </a:t>
            </a:r>
            <a:endParaRPr lang="en-GB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>
              <a:buFontTx/>
              <a:buChar char="-"/>
            </a:pPr>
            <a:r>
              <a:rPr lang="uk-UA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https://www.vera.org/downloads/publications/people-in-prison-2017.pdf</a:t>
            </a:r>
            <a:endParaRPr lang="en-GB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Gun Control Laws by State</a:t>
            </a:r>
            <a:endParaRPr lang="en-GB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://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slate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blogs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slatest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/2015/10/07/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gun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control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laws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by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state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oregon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new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york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texas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_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california</a:t>
            </a:r>
            <a:r>
              <a:rPr lang="ru-RU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</a:t>
            </a:r>
            <a:r>
              <a:rPr lang="uk-UA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html</a:t>
            </a:r>
            <a:endParaRPr lang="en-GB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Subnational HDI</a:t>
            </a:r>
            <a:endParaRPr lang="en-GB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uk-UA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https://globaldatalab.org/shdi/table/shdi/USA/?levels=1+4&amp;years=2017&amp;interpolation=0&amp;extrapolation=0</a:t>
            </a:r>
            <a:endParaRPr lang="en-GB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Посилання на лекції</a:t>
            </a:r>
            <a:endParaRPr lang="en-GB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https://drive.google.com/drive/folders/1A9hTKNKyxRqC62QM7EN6FBaGJT7aV8tI</a:t>
            </a:r>
            <a:endParaRPr lang="en-GB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1914638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699C17EF-9F98-4D0C-A74B-FA23A50AD3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5" descr="Vintage compass">
            <a:extLst>
              <a:ext uri="{FF2B5EF4-FFF2-40B4-BE49-F238E27FC236}">
                <a16:creationId xmlns:a16="http://schemas.microsoft.com/office/drawing/2014/main" id="{BE79478E-C118-ACEF-AEC0-315535003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55313" r="8115" b="1"/>
          <a:stretch/>
        </p:blipFill>
        <p:spPr>
          <a:xfrm>
            <a:off x="-1" y="10"/>
            <a:ext cx="4602146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ECE34936-B6F6-4892-93D7-48FAA43F3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145" cy="6858000"/>
          </a:xfrm>
          <a:prstGeom prst="rect">
            <a:avLst/>
          </a:prstGeom>
          <a:gradFill flip="none" rotWithShape="1">
            <a:gsLst>
              <a:gs pos="3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F17385-8DC0-437B-80A6-4E608B5ACC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222CBF-895D-240E-F3B9-50318292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626" y="963561"/>
            <a:ext cx="6912077" cy="4758813"/>
          </a:xfrm>
        </p:spPr>
        <p:txBody>
          <a:bodyPr>
            <a:normAutofit/>
          </a:bodyPr>
          <a:lstStyle/>
          <a:p>
            <a:pPr marL="0" marR="0" indent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Залежна змінна: </a:t>
            </a: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кількість злочинів.</a:t>
            </a:r>
            <a:endParaRPr lang="uk-U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Незалежна змінні: </a:t>
            </a:r>
          </a:p>
          <a:p>
            <a:pPr marL="0" marR="0" indent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кількість учасників у злочинів чоловіків/жінок ;</a:t>
            </a:r>
          </a:p>
          <a:p>
            <a:pPr marL="0" marR="0" indent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штати які відносяться до певної частини США:</a:t>
            </a:r>
          </a:p>
          <a:p>
            <a:pPr marL="530352" lvl="1" indent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захід</a:t>
            </a: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0352" lvl="1" indent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центральний захід</a:t>
            </a:r>
            <a:endParaRPr lang="uk-UA" sz="24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0352" lvl="1" indent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північ</a:t>
            </a:r>
            <a:r>
              <a:rPr lang="uk-UA" sz="2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0352" lvl="1" indent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південь</a:t>
            </a:r>
            <a:endParaRPr lang="uk-U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987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Гипотеза в диссертации 💡 Как правильно сформулировать?">
            <a:extLst>
              <a:ext uri="{FF2B5EF4-FFF2-40B4-BE49-F238E27FC236}">
                <a16:creationId xmlns:a16="http://schemas.microsoft.com/office/drawing/2014/main" id="{B31D5489-5B5D-0090-504D-D0DDFA25C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9" r="1" b="13471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6150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A97AA-1A50-A13D-6409-5FBBF7013CA2}"/>
              </a:ext>
            </a:extLst>
          </p:cNvPr>
          <p:cNvSpPr txBox="1"/>
          <p:nvPr/>
        </p:nvSpPr>
        <p:spPr>
          <a:xfrm>
            <a:off x="1706680" y="688258"/>
            <a:ext cx="9669243" cy="54814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uk-UA" b="1" dirty="0">
                <a:solidFill>
                  <a:schemeClr val="bg2"/>
                </a:solidFill>
                <a:effectLst/>
              </a:rPr>
              <a:t>Гіпотези: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uk-UA" i="1" u="sng" dirty="0">
                <a:solidFill>
                  <a:schemeClr val="bg2"/>
                </a:solidFill>
              </a:rPr>
              <a:t>С</a:t>
            </a:r>
            <a:r>
              <a:rPr lang="uk-UA" i="1" u="sng" dirty="0">
                <a:solidFill>
                  <a:schemeClr val="bg2"/>
                </a:solidFill>
                <a:effectLst/>
              </a:rPr>
              <a:t>татистичної значущості між кількості злочинів і: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uk-UA" dirty="0">
              <a:solidFill>
                <a:schemeClr val="bg2"/>
              </a:solidFill>
              <a:effectLst/>
            </a:endParaRPr>
          </a:p>
          <a:p>
            <a:pPr marR="0" lvl="0" defTabSz="914400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- H0: </a:t>
            </a:r>
            <a:r>
              <a:rPr lang="uk-UA" i="1" dirty="0">
                <a:solidFill>
                  <a:schemeClr val="bg2"/>
                </a:solidFill>
                <a:effectLst/>
              </a:rPr>
              <a:t>і кількості учасників чоловіків - немає.</a:t>
            </a:r>
            <a:endParaRPr lang="uk-UA" dirty="0">
              <a:solidFill>
                <a:schemeClr val="bg2"/>
              </a:solidFill>
              <a:effectLst/>
            </a:endParaRPr>
          </a:p>
          <a:p>
            <a:pPr marR="0" lvl="0" defTabSz="914400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- H1: </a:t>
            </a:r>
            <a:r>
              <a:rPr lang="uk-UA" i="1" dirty="0">
                <a:solidFill>
                  <a:schemeClr val="bg2"/>
                </a:solidFill>
                <a:effectLst/>
              </a:rPr>
              <a:t>і кількості учасників, як чоловіків - існує.</a:t>
            </a:r>
          </a:p>
          <a:p>
            <a:pPr marL="384048" marR="0" lvl="0" indent="-384048" defTabSz="914400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-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uk-UA" dirty="0">
              <a:solidFill>
                <a:schemeClr val="bg2"/>
              </a:solidFill>
              <a:effectLst/>
            </a:endParaRPr>
          </a:p>
          <a:p>
            <a:pPr marL="457200" lvl="2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- H0: </a:t>
            </a:r>
            <a:r>
              <a:rPr lang="uk-UA" i="1" dirty="0">
                <a:solidFill>
                  <a:schemeClr val="bg2"/>
                </a:solidFill>
                <a:effectLst/>
              </a:rPr>
              <a:t>і кількості учасників жінок - немає.</a:t>
            </a:r>
            <a:endParaRPr lang="uk-UA" dirty="0">
              <a:solidFill>
                <a:schemeClr val="bg2"/>
              </a:solidFill>
              <a:effectLst/>
            </a:endParaRPr>
          </a:p>
          <a:p>
            <a:pPr marL="457200" lvl="2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- H1: </a:t>
            </a:r>
            <a:r>
              <a:rPr lang="uk-UA" i="1" dirty="0">
                <a:solidFill>
                  <a:schemeClr val="bg2"/>
                </a:solidFill>
                <a:effectLst/>
              </a:rPr>
              <a:t>і кількості учасників жінок - існує.</a:t>
            </a:r>
          </a:p>
          <a:p>
            <a:pPr marL="841248" lvl="2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-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uk-UA" dirty="0">
              <a:solidFill>
                <a:schemeClr val="bg2"/>
              </a:solidFill>
              <a:effectLst/>
            </a:endParaRPr>
          </a:p>
          <a:p>
            <a:pPr marL="914400" lvl="4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- H0: 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розташовані на західній частині США - немає.</a:t>
            </a:r>
            <a:endParaRPr lang="uk-UA" dirty="0">
              <a:solidFill>
                <a:schemeClr val="bg2"/>
              </a:solidFill>
              <a:effectLst/>
            </a:endParaRPr>
          </a:p>
          <a:p>
            <a:pPr marL="914400" lvl="4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- H1: 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розташовані на західній частині США - існує.</a:t>
            </a:r>
          </a:p>
          <a:p>
            <a:pPr marL="1298448" lvl="4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-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uk-UA" dirty="0">
              <a:solidFill>
                <a:schemeClr val="bg2"/>
              </a:solidFill>
              <a:effectLst/>
            </a:endParaRPr>
          </a:p>
          <a:p>
            <a:pPr marL="914400" lvl="5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	- H0: 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розташовані на </a:t>
            </a:r>
            <a:r>
              <a:rPr lang="uk-UA" i="1" dirty="0">
                <a:solidFill>
                  <a:schemeClr val="bg2"/>
                </a:solidFill>
              </a:rPr>
              <a:t>центрально-західній</a:t>
            </a:r>
            <a:r>
              <a:rPr lang="uk-UA" i="1" dirty="0">
                <a:solidFill>
                  <a:schemeClr val="bg2"/>
                </a:solidFill>
                <a:effectLst/>
              </a:rPr>
              <a:t> частині США - немає.</a:t>
            </a:r>
            <a:endParaRPr lang="uk-UA" dirty="0">
              <a:solidFill>
                <a:schemeClr val="bg2"/>
              </a:solidFill>
              <a:effectLst/>
            </a:endParaRPr>
          </a:p>
          <a:p>
            <a:pPr marL="914400" lvl="5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	- H1: 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розташовані на </a:t>
            </a:r>
            <a:r>
              <a:rPr lang="uk-UA" i="1" dirty="0">
                <a:solidFill>
                  <a:schemeClr val="bg2"/>
                </a:solidFill>
              </a:rPr>
              <a:t>центрально-західній</a:t>
            </a:r>
            <a:r>
              <a:rPr lang="uk-UA" i="1" dirty="0">
                <a:solidFill>
                  <a:schemeClr val="bg2"/>
                </a:solidFill>
                <a:effectLst/>
              </a:rPr>
              <a:t> частині США - існує.</a:t>
            </a:r>
          </a:p>
          <a:p>
            <a:pPr marL="1298448" lvl="5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-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uk-UA" dirty="0">
              <a:solidFill>
                <a:schemeClr val="bg2"/>
              </a:solidFill>
              <a:effectLst/>
            </a:endParaRPr>
          </a:p>
          <a:p>
            <a:pPr marL="914400" lvl="6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		- H0: 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розташовані на північній частині США - немає.</a:t>
            </a:r>
            <a:endParaRPr lang="uk-UA" dirty="0">
              <a:solidFill>
                <a:schemeClr val="bg2"/>
              </a:solidFill>
              <a:effectLst/>
            </a:endParaRPr>
          </a:p>
          <a:p>
            <a:pPr marL="914400" lvl="6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		- H1: 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розташовані на північній частині США - існує.</a:t>
            </a:r>
          </a:p>
          <a:p>
            <a:pPr marL="914400" lvl="6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uk-UA" dirty="0">
              <a:solidFill>
                <a:schemeClr val="bg2"/>
              </a:solidFill>
              <a:effectLst/>
            </a:endParaRPr>
          </a:p>
          <a:p>
            <a:pPr marL="914400" lvl="7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			- H0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розташовані на південній частині США - немає.</a:t>
            </a:r>
            <a:endParaRPr lang="uk-UA" dirty="0">
              <a:solidFill>
                <a:schemeClr val="bg2"/>
              </a:solidFill>
              <a:effectLst/>
            </a:endParaRPr>
          </a:p>
          <a:p>
            <a:pPr marL="914400" lvl="7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			- H1: 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розташовані на південній частині США - існує.</a:t>
            </a:r>
          </a:p>
          <a:p>
            <a:pPr marL="1298448" lvl="7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-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uk-UA" dirty="0">
              <a:solidFill>
                <a:schemeClr val="bg2"/>
              </a:solidFill>
              <a:effectLst/>
            </a:endParaRPr>
          </a:p>
          <a:p>
            <a:pPr marL="914400" lvl="8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				- H0: 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розділені по континентах - немає.</a:t>
            </a:r>
            <a:endParaRPr lang="uk-UA" dirty="0">
              <a:solidFill>
                <a:schemeClr val="bg2"/>
              </a:solidFill>
              <a:effectLst/>
            </a:endParaRPr>
          </a:p>
          <a:p>
            <a:pPr marL="914400" lvl="8" defTabSz="914400">
              <a:lnSpc>
                <a:spcPct val="94000"/>
              </a:lnSpc>
              <a:spcAft>
                <a:spcPts val="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uk-UA" b="1" dirty="0">
                <a:solidFill>
                  <a:schemeClr val="bg2"/>
                </a:solidFill>
                <a:effectLst/>
              </a:rPr>
              <a:t>				- H1: </a:t>
            </a:r>
            <a:r>
              <a:rPr lang="uk-UA" i="1" dirty="0">
                <a:solidFill>
                  <a:schemeClr val="bg2"/>
                </a:solidFill>
                <a:effectLst/>
              </a:rPr>
              <a:t>і штатами, які розділені по континентах - існує</a:t>
            </a:r>
            <a:r>
              <a:rPr lang="uk-UA" sz="1200" i="1" dirty="0">
                <a:solidFill>
                  <a:schemeClr val="bg2"/>
                </a:solidFill>
                <a:effectLst/>
              </a:rPr>
              <a:t>.</a:t>
            </a:r>
            <a:endParaRPr lang="uk-UA" sz="1200" dirty="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86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AB5729F4-788A-5F05-388A-FC2937F3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42" y="548680"/>
            <a:ext cx="2913605" cy="26508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диаграмма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FF2E3E5A-F980-3432-591F-1CCDE4A9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7" y="714833"/>
            <a:ext cx="6241770" cy="54283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диаграмма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593779DF-027A-88A0-736C-0BC96551B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541" y="3748193"/>
            <a:ext cx="2913605" cy="25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диаграмма, текст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85A32962-3C77-FD7C-400B-5FEB89AD4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03" y="698463"/>
            <a:ext cx="5653477" cy="54610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диаграмма, текст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12FED0D8-B860-C181-F660-1CC1553B3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045" y="548989"/>
            <a:ext cx="2867552" cy="265021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иаграмма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B8CA706F-E113-BBB7-B9D0-95405762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045" y="3741879"/>
            <a:ext cx="2867552" cy="263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33602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494</TotalTime>
  <Words>1853</Words>
  <Application>Microsoft Office PowerPoint</Application>
  <PresentationFormat>Широкоэкранный</PresentationFormat>
  <Paragraphs>370</Paragraphs>
  <Slides>57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3" baseType="lpstr">
      <vt:lpstr>Calibri</vt:lpstr>
      <vt:lpstr>Calibri Light</vt:lpstr>
      <vt:lpstr>Cambria Math</vt:lpstr>
      <vt:lpstr>Franklin Gothic Book</vt:lpstr>
      <vt:lpstr>Times New Roman</vt:lpstr>
      <vt:lpstr>Уголки</vt:lpstr>
      <vt:lpstr>Регресійний аналіз </vt:lpstr>
      <vt:lpstr>Чинники які впливають на кількість інцидентів </vt:lpstr>
      <vt:lpstr>Презентация PowerPoint</vt:lpstr>
      <vt:lpstr>Презентация PowerPoint</vt:lpstr>
      <vt:lpstr>Регресійна модель без контрольних змін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Локальні висновки</vt:lpstr>
      <vt:lpstr>Регресійна модель з контрольними змінними</vt:lpstr>
      <vt:lpstr>Презентация PowerPoint</vt:lpstr>
      <vt:lpstr>Додавання нових змінних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Регресійна модифікована модель з контрольними змінними</vt:lpstr>
      <vt:lpstr>Діаграма розсіювання всіх значень і Freq:</vt:lpstr>
      <vt:lpstr>Презентация PowerPoint</vt:lpstr>
      <vt:lpstr>Діаграми розсіювання для male відносно всіх інших змінних:</vt:lpstr>
      <vt:lpstr>Презентация PowerPoint</vt:lpstr>
      <vt:lpstr>Презентация PowerPoint</vt:lpstr>
      <vt:lpstr>Діаграми розсіювання для black_person і всіх інших змінних:</vt:lpstr>
      <vt:lpstr>Презентация PowerPoint</vt:lpstr>
      <vt:lpstr>Діаграма розсіювання для police і всіх інших змінних:</vt:lpstr>
      <vt:lpstr>Презентация PowerPoint</vt:lpstr>
      <vt:lpstr>  Діаграми розсіювання для guns і всіх інших змінних:</vt:lpstr>
      <vt:lpstr>Діаграми розсіювання для income та інших змінних:</vt:lpstr>
      <vt:lpstr>  Діаграми розсіювання для drung і alcohol: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Переходимо до взаємо факторних змінних:</vt:lpstr>
      <vt:lpstr>Презентация PowerPoint</vt:lpstr>
      <vt:lpstr>Презентация PowerPoint</vt:lpstr>
      <vt:lpstr>Кількість поліції та відсоток споживання наркотиків.</vt:lpstr>
      <vt:lpstr>Відсоток темношкірого населення і алкоголю.</vt:lpstr>
      <vt:lpstr>Відсоток темношкірого населення і споживання алкоголю. </vt:lpstr>
      <vt:lpstr>Створення нових індикаторних змінних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Висновок</vt:lpstr>
      <vt:lpstr>Джерела: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Регресійний аналіз Лабораторна №3</dc:title>
  <dc:creator>Askold Lipton</dc:creator>
  <cp:lastModifiedBy>User</cp:lastModifiedBy>
  <cp:revision>4</cp:revision>
  <dcterms:created xsi:type="dcterms:W3CDTF">2023-05-29T15:54:22Z</dcterms:created>
  <dcterms:modified xsi:type="dcterms:W3CDTF">2023-06-12T19:56:13Z</dcterms:modified>
</cp:coreProperties>
</file>